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1"/>
  </p:notesMasterIdLst>
  <p:handoutMasterIdLst>
    <p:handoutMasterId r:id="rId12"/>
  </p:handoutMasterIdLst>
  <p:sldIdLst>
    <p:sldId id="256" r:id="rId2"/>
    <p:sldId id="257" r:id="rId3"/>
    <p:sldId id="264" r:id="rId4"/>
    <p:sldId id="263" r:id="rId5"/>
    <p:sldId id="258" r:id="rId6"/>
    <p:sldId id="259" r:id="rId7"/>
    <p:sldId id="260" r:id="rId8"/>
    <p:sldId id="261" r:id="rId9"/>
    <p:sldId id="265" r:id="rId10"/>
  </p:sldIdLst>
  <p:sldSz cx="9906000" cy="6858000" type="A4"/>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8E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16" autoAdjust="0"/>
    <p:restoredTop sz="93052" autoAdjust="0"/>
  </p:normalViewPr>
  <p:slideViewPr>
    <p:cSldViewPr>
      <p:cViewPr varScale="1">
        <p:scale>
          <a:sx n="94" d="100"/>
          <a:sy n="94" d="100"/>
        </p:scale>
        <p:origin x="78" y="174"/>
      </p:cViewPr>
      <p:guideLst/>
    </p:cSldViewPr>
  </p:slideViewPr>
  <p:outlineViewPr>
    <p:cViewPr>
      <p:scale>
        <a:sx n="33" d="100"/>
        <a:sy n="33" d="100"/>
      </p:scale>
      <p:origin x="0" y="0"/>
    </p:cViewPr>
  </p:outlineViewPr>
  <p:notesTextViewPr>
    <p:cViewPr>
      <p:scale>
        <a:sx n="3" d="2"/>
        <a:sy n="3" d="2"/>
      </p:scale>
      <p:origin x="0" y="0"/>
    </p:cViewPr>
  </p:notesTextViewPr>
  <p:notesViewPr>
    <p:cSldViewPr>
      <p:cViewPr varScale="1">
        <p:scale>
          <a:sx n="72" d="100"/>
          <a:sy n="72" d="100"/>
        </p:scale>
        <p:origin x="2100"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Hoja_de_c_lculo_de_Microsoft_Excel.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r>
              <a:rPr lang="es-ES" sz="1400" dirty="0"/>
              <a:t>PROMEDIOS</a:t>
            </a:r>
            <a:r>
              <a:rPr lang="es-ES" sz="1400" baseline="0" dirty="0"/>
              <a:t> DE LA ESCALA DE OPINIÓN SOBRE LAS 8 PREGUNTAS REALIZADAS</a:t>
            </a:r>
            <a:endParaRPr lang="es-ES" sz="1400" dirty="0"/>
          </a:p>
        </c:rich>
      </c:tx>
      <c:layout>
        <c:manualLayout>
          <c:xMode val="edge"/>
          <c:yMode val="edge"/>
          <c:x val="6.8877582623104533E-2"/>
          <c:y val="6.8926515650660882E-3"/>
        </c:manualLayout>
      </c:layout>
      <c:overlay val="0"/>
      <c:spPr>
        <a:noFill/>
        <a:ln>
          <a:noFill/>
        </a:ln>
        <a:effectLst/>
      </c:spPr>
      <c:txPr>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endParaRPr lang="es-ES"/>
        </a:p>
      </c:txPr>
    </c:title>
    <c:autoTitleDeleted val="0"/>
    <c:plotArea>
      <c:layout>
        <c:manualLayout>
          <c:layoutTarget val="inner"/>
          <c:xMode val="edge"/>
          <c:yMode val="edge"/>
          <c:x val="0.10432022872143175"/>
          <c:y val="6.7731635234861476E-2"/>
          <c:w val="0.89567977127856824"/>
          <c:h val="0.47126230526351021"/>
        </c:manualLayout>
      </c:layout>
      <c:barChart>
        <c:barDir val="col"/>
        <c:grouping val="clustered"/>
        <c:varyColors val="0"/>
        <c:ser>
          <c:idx val="0"/>
          <c:order val="0"/>
          <c:tx>
            <c:strRef>
              <c:f>Sheet1!$B$1</c:f>
              <c:strCache>
                <c:ptCount val="1"/>
                <c:pt idx="0">
                  <c:v>Pregunta1</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dk1">
                        <a:lumMod val="75000"/>
                        <a:lumOff val="25000"/>
                      </a:schemeClr>
                    </a:solidFill>
                    <a:latin typeface="+mn-lt"/>
                    <a:ea typeface="+mn-ea"/>
                    <a:cs typeface="+mn-cs"/>
                  </a:defRPr>
                </a:pPr>
                <a:endParaRPr lang="es-E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dk1">
                          <a:lumMod val="35000"/>
                          <a:lumOff val="65000"/>
                        </a:schemeClr>
                      </a:solidFill>
                      <a:round/>
                    </a:ln>
                    <a:effectLst/>
                  </c:spPr>
                </c15:leaderLines>
              </c:ext>
            </c:extLst>
          </c:dLbls>
          <c:errBars>
            <c:errBarType val="both"/>
            <c:errValType val="stdErr"/>
            <c:noEndCap val="0"/>
            <c:spPr>
              <a:noFill/>
              <a:ln w="9525" cap="flat" cmpd="sng" algn="ctr">
                <a:solidFill>
                  <a:schemeClr val="dk1">
                    <a:lumMod val="50000"/>
                    <a:lumOff val="50000"/>
                  </a:schemeClr>
                </a:solidFill>
                <a:round/>
              </a:ln>
              <a:effectLst/>
            </c:spPr>
          </c:errBars>
          <c:cat>
            <c:strRef>
              <c:f>Sheet1!$A$2:$A$9</c:f>
              <c:strCache>
                <c:ptCount val="4"/>
                <c:pt idx="0">
                  <c:v>Empresas 1</c:v>
                </c:pt>
                <c:pt idx="1">
                  <c:v>Empresas 2</c:v>
                </c:pt>
                <c:pt idx="2">
                  <c:v>Empresas 3</c:v>
                </c:pt>
                <c:pt idx="3">
                  <c:v>Empresas 4</c:v>
                </c:pt>
              </c:strCache>
            </c:strRef>
          </c:cat>
          <c:val>
            <c:numRef>
              <c:f>Sheet1!$B$2:$B$9</c:f>
              <c:numCache>
                <c:formatCode>General</c:formatCode>
                <c:ptCount val="8"/>
                <c:pt idx="0">
                  <c:v>4.3</c:v>
                </c:pt>
                <c:pt idx="1">
                  <c:v>2.5</c:v>
                </c:pt>
                <c:pt idx="2">
                  <c:v>3.5</c:v>
                </c:pt>
                <c:pt idx="3">
                  <c:v>4.5</c:v>
                </c:pt>
              </c:numCache>
            </c:numRef>
          </c:val>
          <c:extLst>
            <c:ext xmlns:c16="http://schemas.microsoft.com/office/drawing/2014/chart" uri="{C3380CC4-5D6E-409C-BE32-E72D297353CC}">
              <c16:uniqueId val="{00000000-043F-4E5F-B784-37ED39785EF3}"/>
            </c:ext>
          </c:extLst>
        </c:ser>
        <c:ser>
          <c:idx val="1"/>
          <c:order val="1"/>
          <c:tx>
            <c:strRef>
              <c:f>Sheet1!$C$1</c:f>
              <c:strCache>
                <c:ptCount val="1"/>
                <c:pt idx="0">
                  <c:v>Pregunta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dk1">
                        <a:lumMod val="75000"/>
                        <a:lumOff val="25000"/>
                      </a:schemeClr>
                    </a:solidFill>
                    <a:latin typeface="+mn-lt"/>
                    <a:ea typeface="+mn-ea"/>
                    <a:cs typeface="+mn-cs"/>
                  </a:defRPr>
                </a:pPr>
                <a:endParaRPr lang="es-E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dk1">
                          <a:lumMod val="35000"/>
                          <a:lumOff val="65000"/>
                        </a:schemeClr>
                      </a:solidFill>
                      <a:round/>
                    </a:ln>
                    <a:effectLst/>
                  </c:spPr>
                </c15:leaderLines>
              </c:ext>
            </c:extLst>
          </c:dLbls>
          <c:errBars>
            <c:errBarType val="both"/>
            <c:errValType val="stdErr"/>
            <c:noEndCap val="0"/>
            <c:spPr>
              <a:noFill/>
              <a:ln w="9525" cap="flat" cmpd="sng" algn="ctr">
                <a:solidFill>
                  <a:schemeClr val="dk1">
                    <a:lumMod val="50000"/>
                    <a:lumOff val="50000"/>
                  </a:schemeClr>
                </a:solidFill>
                <a:round/>
              </a:ln>
              <a:effectLst/>
            </c:spPr>
          </c:errBars>
          <c:cat>
            <c:strRef>
              <c:f>Sheet1!$A$2:$A$9</c:f>
              <c:strCache>
                <c:ptCount val="4"/>
                <c:pt idx="0">
                  <c:v>Empresas 1</c:v>
                </c:pt>
                <c:pt idx="1">
                  <c:v>Empresas 2</c:v>
                </c:pt>
                <c:pt idx="2">
                  <c:v>Empresas 3</c:v>
                </c:pt>
                <c:pt idx="3">
                  <c:v>Empresas 4</c:v>
                </c:pt>
              </c:strCache>
            </c:strRef>
          </c:cat>
          <c:val>
            <c:numRef>
              <c:f>Sheet1!$C$2:$C$9</c:f>
              <c:numCache>
                <c:formatCode>General</c:formatCode>
                <c:ptCount val="8"/>
                <c:pt idx="0">
                  <c:v>2.4</c:v>
                </c:pt>
                <c:pt idx="1">
                  <c:v>4.4000000000000004</c:v>
                </c:pt>
                <c:pt idx="2">
                  <c:v>1.8</c:v>
                </c:pt>
                <c:pt idx="3">
                  <c:v>2.8</c:v>
                </c:pt>
              </c:numCache>
            </c:numRef>
          </c:val>
          <c:extLst>
            <c:ext xmlns:c16="http://schemas.microsoft.com/office/drawing/2014/chart" uri="{C3380CC4-5D6E-409C-BE32-E72D297353CC}">
              <c16:uniqueId val="{00000001-043F-4E5F-B784-37ED39785EF3}"/>
            </c:ext>
          </c:extLst>
        </c:ser>
        <c:ser>
          <c:idx val="2"/>
          <c:order val="2"/>
          <c:tx>
            <c:strRef>
              <c:f>Sheet1!$D$1</c:f>
              <c:strCache>
                <c:ptCount val="1"/>
                <c:pt idx="0">
                  <c:v>Pregunta3</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dk1">
                        <a:lumMod val="75000"/>
                        <a:lumOff val="25000"/>
                      </a:schemeClr>
                    </a:solidFill>
                    <a:latin typeface="+mn-lt"/>
                    <a:ea typeface="+mn-ea"/>
                    <a:cs typeface="+mn-cs"/>
                  </a:defRPr>
                </a:pPr>
                <a:endParaRPr lang="es-E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dk1">
                          <a:lumMod val="35000"/>
                          <a:lumOff val="65000"/>
                        </a:schemeClr>
                      </a:solidFill>
                      <a:round/>
                    </a:ln>
                    <a:effectLst/>
                  </c:spPr>
                </c15:leaderLines>
              </c:ext>
            </c:extLst>
          </c:dLbls>
          <c:errBars>
            <c:errBarType val="both"/>
            <c:errValType val="stdErr"/>
            <c:noEndCap val="0"/>
            <c:spPr>
              <a:noFill/>
              <a:ln w="9525" cap="flat" cmpd="sng" algn="ctr">
                <a:solidFill>
                  <a:schemeClr val="dk1">
                    <a:lumMod val="50000"/>
                    <a:lumOff val="50000"/>
                  </a:schemeClr>
                </a:solidFill>
                <a:round/>
              </a:ln>
              <a:effectLst/>
            </c:spPr>
          </c:errBars>
          <c:cat>
            <c:strRef>
              <c:f>Sheet1!$A$2:$A$9</c:f>
              <c:strCache>
                <c:ptCount val="4"/>
                <c:pt idx="0">
                  <c:v>Empresas 1</c:v>
                </c:pt>
                <c:pt idx="1">
                  <c:v>Empresas 2</c:v>
                </c:pt>
                <c:pt idx="2">
                  <c:v>Empresas 3</c:v>
                </c:pt>
                <c:pt idx="3">
                  <c:v>Empresas 4</c:v>
                </c:pt>
              </c:strCache>
            </c:strRef>
          </c:cat>
          <c:val>
            <c:numRef>
              <c:f>Sheet1!$D$2:$D$9</c:f>
              <c:numCache>
                <c:formatCode>General</c:formatCode>
                <c:ptCount val="8"/>
                <c:pt idx="0">
                  <c:v>2</c:v>
                </c:pt>
                <c:pt idx="1">
                  <c:v>2</c:v>
                </c:pt>
                <c:pt idx="2">
                  <c:v>3</c:v>
                </c:pt>
                <c:pt idx="3">
                  <c:v>5</c:v>
                </c:pt>
              </c:numCache>
            </c:numRef>
          </c:val>
          <c:extLst>
            <c:ext xmlns:c16="http://schemas.microsoft.com/office/drawing/2014/chart" uri="{C3380CC4-5D6E-409C-BE32-E72D297353CC}">
              <c16:uniqueId val="{00000002-043F-4E5F-B784-37ED39785EF3}"/>
            </c:ext>
          </c:extLst>
        </c:ser>
        <c:ser>
          <c:idx val="3"/>
          <c:order val="3"/>
          <c:tx>
            <c:strRef>
              <c:f>Sheet1!$E$1</c:f>
              <c:strCache>
                <c:ptCount val="1"/>
                <c:pt idx="0">
                  <c:v>Pregunta4</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dk1">
                        <a:lumMod val="75000"/>
                        <a:lumOff val="25000"/>
                      </a:schemeClr>
                    </a:solidFill>
                    <a:latin typeface="+mn-lt"/>
                    <a:ea typeface="+mn-ea"/>
                    <a:cs typeface="+mn-cs"/>
                  </a:defRPr>
                </a:pPr>
                <a:endParaRPr lang="es-E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dk1">
                          <a:lumMod val="35000"/>
                          <a:lumOff val="65000"/>
                        </a:schemeClr>
                      </a:solidFill>
                      <a:round/>
                    </a:ln>
                    <a:effectLst/>
                  </c:spPr>
                </c15:leaderLines>
              </c:ext>
            </c:extLst>
          </c:dLbls>
          <c:cat>
            <c:strRef>
              <c:f>Sheet1!$A$2:$A$9</c:f>
              <c:strCache>
                <c:ptCount val="4"/>
                <c:pt idx="0">
                  <c:v>Empresas 1</c:v>
                </c:pt>
                <c:pt idx="1">
                  <c:v>Empresas 2</c:v>
                </c:pt>
                <c:pt idx="2">
                  <c:v>Empresas 3</c:v>
                </c:pt>
                <c:pt idx="3">
                  <c:v>Empresas 4</c:v>
                </c:pt>
              </c:strCache>
            </c:strRef>
          </c:cat>
          <c:val>
            <c:numRef>
              <c:f>Sheet1!$E$2:$E$9</c:f>
              <c:numCache>
                <c:formatCode>General</c:formatCode>
                <c:ptCount val="8"/>
                <c:pt idx="0">
                  <c:v>2</c:v>
                </c:pt>
                <c:pt idx="1">
                  <c:v>2</c:v>
                </c:pt>
                <c:pt idx="2">
                  <c:v>2</c:v>
                </c:pt>
                <c:pt idx="3">
                  <c:v>2</c:v>
                </c:pt>
              </c:numCache>
            </c:numRef>
          </c:val>
          <c:extLst>
            <c:ext xmlns:c16="http://schemas.microsoft.com/office/drawing/2014/chart" uri="{C3380CC4-5D6E-409C-BE32-E72D297353CC}">
              <c16:uniqueId val="{00000000-CF34-4BF3-9C45-CFEEBEE0DA83}"/>
            </c:ext>
          </c:extLst>
        </c:ser>
        <c:ser>
          <c:idx val="4"/>
          <c:order val="4"/>
          <c:tx>
            <c:strRef>
              <c:f>Sheet1!$F$1</c:f>
              <c:strCache>
                <c:ptCount val="1"/>
                <c:pt idx="0">
                  <c:v>Pregunta5</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dk1">
                        <a:lumMod val="75000"/>
                        <a:lumOff val="25000"/>
                      </a:schemeClr>
                    </a:solidFill>
                    <a:latin typeface="+mn-lt"/>
                    <a:ea typeface="+mn-ea"/>
                    <a:cs typeface="+mn-cs"/>
                  </a:defRPr>
                </a:pPr>
                <a:endParaRPr lang="es-E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dk1">
                          <a:lumMod val="35000"/>
                          <a:lumOff val="65000"/>
                        </a:schemeClr>
                      </a:solidFill>
                      <a:round/>
                    </a:ln>
                    <a:effectLst/>
                  </c:spPr>
                </c15:leaderLines>
              </c:ext>
            </c:extLst>
          </c:dLbls>
          <c:cat>
            <c:strRef>
              <c:f>Sheet1!$A$2:$A$9</c:f>
              <c:strCache>
                <c:ptCount val="4"/>
                <c:pt idx="0">
                  <c:v>Empresas 1</c:v>
                </c:pt>
                <c:pt idx="1">
                  <c:v>Empresas 2</c:v>
                </c:pt>
                <c:pt idx="2">
                  <c:v>Empresas 3</c:v>
                </c:pt>
                <c:pt idx="3">
                  <c:v>Empresas 4</c:v>
                </c:pt>
              </c:strCache>
            </c:strRef>
          </c:cat>
          <c:val>
            <c:numRef>
              <c:f>Sheet1!$F$2:$F$9</c:f>
              <c:numCache>
                <c:formatCode>General</c:formatCode>
                <c:ptCount val="8"/>
                <c:pt idx="0">
                  <c:v>0.85</c:v>
                </c:pt>
                <c:pt idx="1">
                  <c:v>1.75</c:v>
                </c:pt>
                <c:pt idx="2">
                  <c:v>1.75</c:v>
                </c:pt>
                <c:pt idx="3">
                  <c:v>2.25</c:v>
                </c:pt>
              </c:numCache>
            </c:numRef>
          </c:val>
          <c:extLst>
            <c:ext xmlns:c16="http://schemas.microsoft.com/office/drawing/2014/chart" uri="{C3380CC4-5D6E-409C-BE32-E72D297353CC}">
              <c16:uniqueId val="{00000001-CF34-4BF3-9C45-CFEEBEE0DA83}"/>
            </c:ext>
          </c:extLst>
        </c:ser>
        <c:ser>
          <c:idx val="5"/>
          <c:order val="5"/>
          <c:tx>
            <c:strRef>
              <c:f>Sheet1!$G$1</c:f>
              <c:strCache>
                <c:ptCount val="1"/>
                <c:pt idx="0">
                  <c:v>Pregunta6</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dk1">
                        <a:lumMod val="75000"/>
                        <a:lumOff val="25000"/>
                      </a:schemeClr>
                    </a:solidFill>
                    <a:latin typeface="+mn-lt"/>
                    <a:ea typeface="+mn-ea"/>
                    <a:cs typeface="+mn-cs"/>
                  </a:defRPr>
                </a:pPr>
                <a:endParaRPr lang="es-E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dk1">
                          <a:lumMod val="35000"/>
                          <a:lumOff val="65000"/>
                        </a:schemeClr>
                      </a:solidFill>
                      <a:round/>
                    </a:ln>
                    <a:effectLst/>
                  </c:spPr>
                </c15:leaderLines>
              </c:ext>
            </c:extLst>
          </c:dLbls>
          <c:cat>
            <c:strRef>
              <c:f>Sheet1!$A$2:$A$9</c:f>
              <c:strCache>
                <c:ptCount val="4"/>
                <c:pt idx="0">
                  <c:v>Empresas 1</c:v>
                </c:pt>
                <c:pt idx="1">
                  <c:v>Empresas 2</c:v>
                </c:pt>
                <c:pt idx="2">
                  <c:v>Empresas 3</c:v>
                </c:pt>
                <c:pt idx="3">
                  <c:v>Empresas 4</c:v>
                </c:pt>
              </c:strCache>
            </c:strRef>
          </c:cat>
          <c:val>
            <c:numRef>
              <c:f>Sheet1!$G$2:$G$9</c:f>
              <c:numCache>
                <c:formatCode>General</c:formatCode>
                <c:ptCount val="8"/>
                <c:pt idx="0">
                  <c:v>0.12</c:v>
                </c:pt>
                <c:pt idx="1">
                  <c:v>1.36</c:v>
                </c:pt>
                <c:pt idx="2">
                  <c:v>1.42</c:v>
                </c:pt>
                <c:pt idx="3">
                  <c:v>1.72</c:v>
                </c:pt>
              </c:numCache>
            </c:numRef>
          </c:val>
          <c:extLst>
            <c:ext xmlns:c16="http://schemas.microsoft.com/office/drawing/2014/chart" uri="{C3380CC4-5D6E-409C-BE32-E72D297353CC}">
              <c16:uniqueId val="{00000002-CF34-4BF3-9C45-CFEEBEE0DA83}"/>
            </c:ext>
          </c:extLst>
        </c:ser>
        <c:ser>
          <c:idx val="6"/>
          <c:order val="6"/>
          <c:tx>
            <c:strRef>
              <c:f>Sheet1!$H$1</c:f>
              <c:strCache>
                <c:ptCount val="1"/>
                <c:pt idx="0">
                  <c:v>Pregunta7</c:v>
                </c:pt>
              </c:strCache>
            </c:strRef>
          </c:tx>
          <c:spPr>
            <a:solidFill>
              <a:schemeClr val="accent1">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dk1">
                        <a:lumMod val="75000"/>
                        <a:lumOff val="25000"/>
                      </a:schemeClr>
                    </a:solidFill>
                    <a:latin typeface="+mn-lt"/>
                    <a:ea typeface="+mn-ea"/>
                    <a:cs typeface="+mn-cs"/>
                  </a:defRPr>
                </a:pPr>
                <a:endParaRPr lang="es-E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dk1">
                          <a:lumMod val="35000"/>
                          <a:lumOff val="65000"/>
                        </a:schemeClr>
                      </a:solidFill>
                      <a:round/>
                    </a:ln>
                    <a:effectLst/>
                  </c:spPr>
                </c15:leaderLines>
              </c:ext>
            </c:extLst>
          </c:dLbls>
          <c:cat>
            <c:strRef>
              <c:f>Sheet1!$A$2:$A$9</c:f>
              <c:strCache>
                <c:ptCount val="4"/>
                <c:pt idx="0">
                  <c:v>Empresas 1</c:v>
                </c:pt>
                <c:pt idx="1">
                  <c:v>Empresas 2</c:v>
                </c:pt>
                <c:pt idx="2">
                  <c:v>Empresas 3</c:v>
                </c:pt>
                <c:pt idx="3">
                  <c:v>Empresas 4</c:v>
                </c:pt>
              </c:strCache>
            </c:strRef>
          </c:cat>
          <c:val>
            <c:numRef>
              <c:f>Sheet1!$H$2:$H$9</c:f>
              <c:numCache>
                <c:formatCode>General</c:formatCode>
                <c:ptCount val="8"/>
                <c:pt idx="0">
                  <c:v>-0.61</c:v>
                </c:pt>
                <c:pt idx="1">
                  <c:v>0.97</c:v>
                </c:pt>
                <c:pt idx="2">
                  <c:v>1.0900000000000001</c:v>
                </c:pt>
                <c:pt idx="3">
                  <c:v>1.19</c:v>
                </c:pt>
              </c:numCache>
            </c:numRef>
          </c:val>
          <c:extLst>
            <c:ext xmlns:c16="http://schemas.microsoft.com/office/drawing/2014/chart" uri="{C3380CC4-5D6E-409C-BE32-E72D297353CC}">
              <c16:uniqueId val="{00000003-CF34-4BF3-9C45-CFEEBEE0DA83}"/>
            </c:ext>
          </c:extLst>
        </c:ser>
        <c:ser>
          <c:idx val="7"/>
          <c:order val="7"/>
          <c:tx>
            <c:strRef>
              <c:f>Sheet1!$I$1</c:f>
              <c:strCache>
                <c:ptCount val="1"/>
                <c:pt idx="0">
                  <c:v>Pregunta8</c:v>
                </c:pt>
              </c:strCache>
            </c:strRef>
          </c:tx>
          <c:spPr>
            <a:solidFill>
              <a:schemeClr val="accent2">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dk1">
                        <a:lumMod val="75000"/>
                        <a:lumOff val="25000"/>
                      </a:schemeClr>
                    </a:solidFill>
                    <a:latin typeface="+mn-lt"/>
                    <a:ea typeface="+mn-ea"/>
                    <a:cs typeface="+mn-cs"/>
                  </a:defRPr>
                </a:pPr>
                <a:endParaRPr lang="es-E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dk1">
                          <a:lumMod val="35000"/>
                          <a:lumOff val="65000"/>
                        </a:schemeClr>
                      </a:solidFill>
                      <a:round/>
                    </a:ln>
                    <a:effectLst/>
                  </c:spPr>
                </c15:leaderLines>
              </c:ext>
            </c:extLst>
          </c:dLbls>
          <c:cat>
            <c:strRef>
              <c:f>Sheet1!$A$2:$A$9</c:f>
              <c:strCache>
                <c:ptCount val="4"/>
                <c:pt idx="0">
                  <c:v>Empresas 1</c:v>
                </c:pt>
                <c:pt idx="1">
                  <c:v>Empresas 2</c:v>
                </c:pt>
                <c:pt idx="2">
                  <c:v>Empresas 3</c:v>
                </c:pt>
                <c:pt idx="3">
                  <c:v>Empresas 4</c:v>
                </c:pt>
              </c:strCache>
            </c:strRef>
          </c:cat>
          <c:val>
            <c:numRef>
              <c:f>Sheet1!$I$2:$I$9</c:f>
              <c:numCache>
                <c:formatCode>General</c:formatCode>
                <c:ptCount val="8"/>
                <c:pt idx="0">
                  <c:v>-0.61</c:v>
                </c:pt>
                <c:pt idx="1">
                  <c:v>0.97</c:v>
                </c:pt>
                <c:pt idx="2">
                  <c:v>1.0900000000000001</c:v>
                </c:pt>
                <c:pt idx="3">
                  <c:v>1.19</c:v>
                </c:pt>
              </c:numCache>
            </c:numRef>
          </c:val>
          <c:extLst>
            <c:ext xmlns:c16="http://schemas.microsoft.com/office/drawing/2014/chart" uri="{C3380CC4-5D6E-409C-BE32-E72D297353CC}">
              <c16:uniqueId val="{00000004-CF34-4BF3-9C45-CFEEBEE0DA83}"/>
            </c:ext>
          </c:extLst>
        </c:ser>
        <c:ser>
          <c:idx val="8"/>
          <c:order val="8"/>
          <c:tx>
            <c:strRef>
              <c:f>Sheet1!$J$1</c:f>
              <c:strCache>
                <c:ptCount val="1"/>
                <c:pt idx="0">
                  <c:v>Pregunta9</c:v>
                </c:pt>
              </c:strCache>
            </c:strRef>
          </c:tx>
          <c:spPr>
            <a:solidFill>
              <a:schemeClr val="accent3">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dk1">
                        <a:lumMod val="75000"/>
                        <a:lumOff val="25000"/>
                      </a:schemeClr>
                    </a:solidFill>
                    <a:latin typeface="+mn-lt"/>
                    <a:ea typeface="+mn-ea"/>
                    <a:cs typeface="+mn-cs"/>
                  </a:defRPr>
                </a:pPr>
                <a:endParaRPr lang="es-E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dk1">
                          <a:lumMod val="35000"/>
                          <a:lumOff val="65000"/>
                        </a:schemeClr>
                      </a:solidFill>
                      <a:round/>
                    </a:ln>
                    <a:effectLst/>
                  </c:spPr>
                </c15:leaderLines>
              </c:ext>
            </c:extLst>
          </c:dLbls>
          <c:cat>
            <c:strRef>
              <c:f>Sheet1!$A$2:$A$9</c:f>
              <c:strCache>
                <c:ptCount val="4"/>
                <c:pt idx="0">
                  <c:v>Empresas 1</c:v>
                </c:pt>
                <c:pt idx="1">
                  <c:v>Empresas 2</c:v>
                </c:pt>
                <c:pt idx="2">
                  <c:v>Empresas 3</c:v>
                </c:pt>
                <c:pt idx="3">
                  <c:v>Empresas 4</c:v>
                </c:pt>
              </c:strCache>
            </c:strRef>
          </c:cat>
          <c:val>
            <c:numRef>
              <c:f>Sheet1!$J$2:$J$9</c:f>
              <c:numCache>
                <c:formatCode>General</c:formatCode>
                <c:ptCount val="8"/>
                <c:pt idx="0">
                  <c:v>0.12</c:v>
                </c:pt>
                <c:pt idx="1">
                  <c:v>1.36</c:v>
                </c:pt>
                <c:pt idx="2">
                  <c:v>1.42</c:v>
                </c:pt>
                <c:pt idx="3">
                  <c:v>1.72</c:v>
                </c:pt>
              </c:numCache>
            </c:numRef>
          </c:val>
          <c:extLst>
            <c:ext xmlns:c16="http://schemas.microsoft.com/office/drawing/2014/chart" uri="{C3380CC4-5D6E-409C-BE32-E72D297353CC}">
              <c16:uniqueId val="{00000005-CF34-4BF3-9C45-CFEEBEE0DA83}"/>
            </c:ext>
          </c:extLst>
        </c:ser>
        <c:dLbls>
          <c:dLblPos val="outEnd"/>
          <c:showLegendKey val="0"/>
          <c:showVal val="1"/>
          <c:showCatName val="0"/>
          <c:showSerName val="0"/>
          <c:showPercent val="0"/>
          <c:showBubbleSize val="0"/>
        </c:dLbls>
        <c:gapWidth val="267"/>
        <c:overlap val="-43"/>
        <c:axId val="202605008"/>
        <c:axId val="202605400"/>
      </c:barChart>
      <c:catAx>
        <c:axId val="202605008"/>
        <c:scaling>
          <c:orientation val="minMax"/>
        </c:scaling>
        <c:delete val="0"/>
        <c:axPos val="b"/>
        <c:majorGridlines>
          <c:spPr>
            <a:ln w="9525" cap="flat" cmpd="sng" algn="ctr">
              <a:solidFill>
                <a:schemeClr val="dk1">
                  <a:lumMod val="15000"/>
                  <a:lumOff val="85000"/>
                </a:schemeClr>
              </a:solidFill>
              <a:round/>
            </a:ln>
            <a:effectLst/>
          </c:spPr>
        </c:majorGridlines>
        <c:title>
          <c:tx>
            <c:rich>
              <a:bodyPr rot="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r>
                  <a:rPr lang="es-ES" dirty="0"/>
                  <a:t>PREGUNTAS</a:t>
                </a:r>
              </a:p>
            </c:rich>
          </c:tx>
          <c:layout/>
          <c:overlay val="0"/>
          <c:spPr>
            <a:noFill/>
            <a:ln>
              <a:noFill/>
            </a:ln>
            <a:effectLst/>
          </c:spPr>
          <c:txPr>
            <a:bodyPr rot="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endParaRPr lang="es-ES"/>
            </a:p>
          </c:txPr>
        </c:title>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197" b="0" i="0" u="none" strike="noStrike" kern="1200" cap="none" spc="0" normalizeH="0" baseline="0">
                <a:solidFill>
                  <a:schemeClr val="dk1">
                    <a:lumMod val="65000"/>
                    <a:lumOff val="35000"/>
                  </a:schemeClr>
                </a:solidFill>
                <a:latin typeface="+mn-lt"/>
                <a:ea typeface="+mn-ea"/>
                <a:cs typeface="+mn-cs"/>
              </a:defRPr>
            </a:pPr>
            <a:endParaRPr lang="es-ES"/>
          </a:p>
        </c:txPr>
        <c:crossAx val="202605400"/>
        <c:crosses val="autoZero"/>
        <c:auto val="1"/>
        <c:lblAlgn val="ctr"/>
        <c:lblOffset val="100"/>
        <c:noMultiLvlLbl val="0"/>
      </c:catAx>
      <c:valAx>
        <c:axId val="202605400"/>
        <c:scaling>
          <c:orientation val="minMax"/>
        </c:scaling>
        <c:delete val="0"/>
        <c:axPos val="l"/>
        <c:majorGridlines>
          <c:spPr>
            <a:ln w="9525" cap="flat" cmpd="sng" algn="ctr">
              <a:solidFill>
                <a:schemeClr val="dk1">
                  <a:lumMod val="15000"/>
                  <a:lumOff val="85000"/>
                </a:schemeClr>
              </a:solidFill>
              <a:round/>
            </a:ln>
            <a:effectLst/>
          </c:spPr>
        </c:majorGridlines>
        <c:title>
          <c:tx>
            <c:rich>
              <a:bodyPr rot="-540000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r>
                  <a:rPr lang="es-ES" dirty="0"/>
                  <a:t>OPINIÓN</a:t>
                </a:r>
                <a:r>
                  <a:rPr lang="es-ES" baseline="0" dirty="0"/>
                  <a:t> PROMEDIO</a:t>
                </a:r>
                <a:endParaRPr lang="es-ES" dirty="0"/>
              </a:p>
            </c:rich>
          </c:tx>
          <c:layout>
            <c:manualLayout>
              <c:xMode val="edge"/>
              <c:yMode val="edge"/>
              <c:x val="1.1665427797388659E-2"/>
              <c:y val="0.1939186790335567"/>
            </c:manualLayout>
          </c:layout>
          <c:overlay val="0"/>
          <c:spPr>
            <a:noFill/>
            <a:ln>
              <a:noFill/>
            </a:ln>
            <a:effectLst/>
          </c:spPr>
          <c:txPr>
            <a:bodyPr rot="-540000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endParaRPr lang="es-E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s-ES"/>
          </a:p>
        </c:txPr>
        <c:crossAx val="202605008"/>
        <c:crosses val="autoZero"/>
        <c:crossBetween val="between"/>
      </c:valAx>
      <c:dTable>
        <c:showHorzBorder val="1"/>
        <c:showVertBorder val="1"/>
        <c:showOutline val="1"/>
        <c:showKeys val="1"/>
        <c:spPr>
          <a:noFill/>
          <a:ln w="9525" cap="flat" cmpd="sng" algn="ctr">
            <a:solidFill>
              <a:schemeClr val="dk1">
                <a:lumMod val="15000"/>
                <a:lumOff val="85000"/>
              </a:schemeClr>
            </a:solidFill>
            <a:round/>
          </a:ln>
          <a:effectLst/>
        </c:spPr>
        <c:txPr>
          <a:bodyPr rot="0" spcFirstLastPara="1" vertOverflow="ellipsis" vert="horz" wrap="square" anchor="ctr" anchorCtr="1"/>
          <a:lstStyle/>
          <a:p>
            <a:pPr rtl="0">
              <a:defRPr sz="1064" b="0" i="0" u="none" strike="noStrike" kern="1200" baseline="0">
                <a:solidFill>
                  <a:schemeClr val="dk1">
                    <a:lumMod val="65000"/>
                    <a:lumOff val="35000"/>
                  </a:schemeClr>
                </a:solidFill>
                <a:latin typeface="+mn-lt"/>
                <a:ea typeface="+mn-ea"/>
                <a:cs typeface="+mn-cs"/>
              </a:defRPr>
            </a:pPr>
            <a:endParaRPr lang="es-ES"/>
          </a:p>
        </c:txPr>
      </c:dTable>
      <c:spPr>
        <a:pattFill prst="ltDnDiag">
          <a:fgClr>
            <a:schemeClr val="dk1">
              <a:lumMod val="15000"/>
              <a:lumOff val="85000"/>
            </a:schemeClr>
          </a:fgClr>
          <a:bgClr>
            <a:schemeClr val="lt1"/>
          </a:bgClr>
        </a:pattFill>
        <a:ln>
          <a:noFill/>
        </a:ln>
        <a:effectLst/>
      </c:spPr>
    </c:plotArea>
    <c:legend>
      <c:legendPos val="b"/>
      <c:layout>
        <c:manualLayout>
          <c:xMode val="edge"/>
          <c:yMode val="edge"/>
          <c:x val="0.28698711208331817"/>
          <c:y val="0.91270348247149857"/>
          <c:w val="0.71301285973148165"/>
          <c:h val="3.8041564858857499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dk1">
                  <a:lumMod val="65000"/>
                  <a:lumOff val="35000"/>
                  <a:alpha val="83000"/>
                </a:schemeClr>
              </a:solidFill>
              <a:latin typeface="+mn-lt"/>
              <a:ea typeface="+mn-ea"/>
              <a:cs typeface="+mn-cs"/>
            </a:defRPr>
          </a:pPr>
          <a:endParaRPr lang="es-E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solidFill>
      <a:schemeClr val="lt1"/>
    </a:solidFill>
    <a:ln w="9525" cap="flat" cmpd="sng" algn="ctr">
      <a:solidFill>
        <a:schemeClr val="dk1">
          <a:lumMod val="15000"/>
          <a:lumOff val="85000"/>
        </a:schemeClr>
      </a:solidFill>
      <a:round/>
    </a:ln>
    <a:effectLst/>
  </c:spPr>
  <c:txPr>
    <a:bodyPr/>
    <a:lstStyle/>
    <a:p>
      <a:pPr>
        <a:defRPr/>
      </a:pPr>
      <a:endParaRPr lang="es-E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8">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F4E404-DC04-4FB6-B808-7FEE4A3E0CBA}" type="doc">
      <dgm:prSet loTypeId="urn:microsoft.com/office/officeart/2005/8/layout/hProcess9" loCatId="process" qsTypeId="urn:microsoft.com/office/officeart/2005/8/quickstyle/simple1" qsCatId="simple" csTypeId="urn:microsoft.com/office/officeart/2005/8/colors/colorful1" csCatId="colorful" phldr="1"/>
      <dgm:spPr/>
      <dgm:t>
        <a:bodyPr/>
        <a:lstStyle/>
        <a:p>
          <a:endParaRPr lang="es-ES"/>
        </a:p>
      </dgm:t>
    </dgm:pt>
    <dgm:pt modelId="{B03BAD3D-156C-4957-8596-90DA14C2E74E}">
      <dgm:prSet phldrT="[Text]" custT="1"/>
      <dgm:spPr>
        <a:solidFill>
          <a:srgbClr val="7030A0"/>
        </a:solidFill>
      </dgm:spPr>
      <dgm:t>
        <a:bodyPr/>
        <a:lstStyle/>
        <a:p>
          <a:r>
            <a:rPr lang="en-US" sz="1200" dirty="0"/>
            <a:t>8.-¿Por favor me podría decir el número de empleados que tiene su empresa?</a:t>
          </a:r>
        </a:p>
      </dgm:t>
    </dgm:pt>
    <dgm:pt modelId="{FA32AD3C-C74D-4639-94B0-B66B24F5DE93}" type="parTrans" cxnId="{CD59C4D1-7E9A-4537-B136-7ECF2CCC5A0D}">
      <dgm:prSet/>
      <dgm:spPr/>
      <dgm:t>
        <a:bodyPr/>
        <a:lstStyle/>
        <a:p>
          <a:endParaRPr lang="en-US"/>
        </a:p>
      </dgm:t>
    </dgm:pt>
    <dgm:pt modelId="{929D7F83-D21D-4C29-8D0F-72F673EB02EA}" type="sibTrans" cxnId="{CD59C4D1-7E9A-4537-B136-7ECF2CCC5A0D}">
      <dgm:prSet/>
      <dgm:spPr/>
      <dgm:t>
        <a:bodyPr/>
        <a:lstStyle/>
        <a:p>
          <a:endParaRPr lang="en-US"/>
        </a:p>
      </dgm:t>
    </dgm:pt>
    <dgm:pt modelId="{D50659D8-0D57-492F-94A2-4154D75160EB}">
      <dgm:prSet phldrT="[Text]"/>
      <dgm:spPr/>
      <dgm:t>
        <a:bodyPr/>
        <a:lstStyle/>
        <a:p>
          <a:r>
            <a:rPr lang="en-US" dirty="0"/>
            <a:t>6.-¿Me puede decir usted, que durante los últimos 3  meses, la actividad de su negocio(el volume de ventas) ha mejorado (aumentado), seguido igual, empeorado(descendido)</a:t>
          </a:r>
        </a:p>
      </dgm:t>
    </dgm:pt>
    <dgm:pt modelId="{1B4E216D-0496-497A-9D7E-CA8B2AB0BAC5}" type="parTrans" cxnId="{60CF7383-FF19-4BB5-8DFF-DE39D93C753F}">
      <dgm:prSet/>
      <dgm:spPr/>
      <dgm:t>
        <a:bodyPr/>
        <a:lstStyle/>
        <a:p>
          <a:endParaRPr lang="en-US"/>
        </a:p>
      </dgm:t>
    </dgm:pt>
    <dgm:pt modelId="{0587512D-A789-4663-8AD5-FFCD546F4008}" type="sibTrans" cxnId="{60CF7383-FF19-4BB5-8DFF-DE39D93C753F}">
      <dgm:prSet/>
      <dgm:spPr/>
      <dgm:t>
        <a:bodyPr/>
        <a:lstStyle/>
        <a:p>
          <a:endParaRPr lang="en-US"/>
        </a:p>
      </dgm:t>
    </dgm:pt>
    <dgm:pt modelId="{A30144DA-45FC-4957-A8B1-6A5FBF443FB9}">
      <dgm:prSet phldrT="[Text]" custT="1"/>
      <dgm:spPr/>
      <dgm:t>
        <a:bodyPr/>
        <a:lstStyle/>
        <a:p>
          <a:r>
            <a:rPr lang="en-US" sz="900" dirty="0"/>
            <a:t>3.-Considera usted que el volúmen de stock que tiene actualmente es….? Demasiado grande (por encima de lo  normal), Adecuado (Normal para la época del año), Demasiado pequeño (Por debajo de lo normal).</a:t>
          </a:r>
        </a:p>
      </dgm:t>
    </dgm:pt>
    <dgm:pt modelId="{8EB3A67D-762E-47C8-B1FB-813DDD71AA29}" type="parTrans" cxnId="{11482F0E-EFC5-48C1-980F-51046B04F124}">
      <dgm:prSet/>
      <dgm:spPr/>
      <dgm:t>
        <a:bodyPr/>
        <a:lstStyle/>
        <a:p>
          <a:endParaRPr lang="en-US"/>
        </a:p>
      </dgm:t>
    </dgm:pt>
    <dgm:pt modelId="{B08BFA41-E7D6-4211-8BAF-460A63BB017E}" type="sibTrans" cxnId="{11482F0E-EFC5-48C1-980F-51046B04F124}">
      <dgm:prSet/>
      <dgm:spPr/>
      <dgm:t>
        <a:bodyPr/>
        <a:lstStyle/>
        <a:p>
          <a:endParaRPr lang="en-US"/>
        </a:p>
      </dgm:t>
    </dgm:pt>
    <dgm:pt modelId="{E3355B0A-D186-4761-B27C-FF4C9A82FD88}">
      <dgm:prSet phldrT="[Text]" custT="1"/>
      <dgm:spPr/>
      <dgm:t>
        <a:bodyPr/>
        <a:lstStyle/>
        <a:p>
          <a:r>
            <a:rPr lang="en-US" sz="1000" dirty="0"/>
            <a:t>1.-Espera usted que las órdenes de compra a sus proveedores durante los próximos 3 meses….? Aumenten, Permanezcan sin cambios, Desciendan.</a:t>
          </a:r>
        </a:p>
      </dgm:t>
    </dgm:pt>
    <dgm:pt modelId="{EB85A96B-81B5-429F-A58F-C5B31CD086B1}" type="parTrans" cxnId="{DDAA885F-889D-4604-B8D1-90014B7DD655}">
      <dgm:prSet/>
      <dgm:spPr/>
      <dgm:t>
        <a:bodyPr/>
        <a:lstStyle/>
        <a:p>
          <a:endParaRPr lang="es-ES"/>
        </a:p>
      </dgm:t>
    </dgm:pt>
    <dgm:pt modelId="{4D3E4943-3BA7-4B01-9B36-459A2CEE4153}" type="sibTrans" cxnId="{DDAA885F-889D-4604-B8D1-90014B7DD655}">
      <dgm:prSet/>
      <dgm:spPr/>
      <dgm:t>
        <a:bodyPr/>
        <a:lstStyle/>
        <a:p>
          <a:endParaRPr lang="es-ES"/>
        </a:p>
      </dgm:t>
    </dgm:pt>
    <dgm:pt modelId="{D64CA712-6B6E-47AD-8D7F-408AA9D3CBD3}">
      <dgm:prSet phldrT="[Text]" custT="1"/>
      <dgm:spPr>
        <a:solidFill>
          <a:schemeClr val="accent5">
            <a:lumMod val="75000"/>
          </a:schemeClr>
        </a:solidFill>
      </dgm:spPr>
      <dgm:t>
        <a:bodyPr/>
        <a:lstStyle/>
        <a:p>
          <a:r>
            <a:rPr lang="en-US" sz="1000" dirty="0"/>
            <a:t>4.-¿Cómo cree usted que evolucionará la actividad de su negocio(el volume de ventas) durante los últimos 3 meses? Mejorará(aumentará, Permanecerá sin cambios, Empeorará (descenderá).</a:t>
          </a:r>
        </a:p>
      </dgm:t>
    </dgm:pt>
    <dgm:pt modelId="{988CC47B-7B47-486E-B6C5-3162660D3117}" type="parTrans" cxnId="{623B5882-D650-4AB6-A19E-9F3CB6695228}">
      <dgm:prSet/>
      <dgm:spPr/>
      <dgm:t>
        <a:bodyPr/>
        <a:lstStyle/>
        <a:p>
          <a:endParaRPr lang="es-ES"/>
        </a:p>
      </dgm:t>
    </dgm:pt>
    <dgm:pt modelId="{73DCD08C-F873-4740-AE76-9850A8507508}" type="sibTrans" cxnId="{623B5882-D650-4AB6-A19E-9F3CB6695228}">
      <dgm:prSet/>
      <dgm:spPr/>
      <dgm:t>
        <a:bodyPr/>
        <a:lstStyle/>
        <a:p>
          <a:endParaRPr lang="es-ES"/>
        </a:p>
      </dgm:t>
    </dgm:pt>
    <dgm:pt modelId="{43BB2C8F-5D7A-4114-A4C5-3B8CE80E71C1}">
      <dgm:prSet phldrT="[Text]" custT="1"/>
      <dgm:spPr>
        <a:solidFill>
          <a:srgbClr val="C00000"/>
        </a:solidFill>
      </dgm:spPr>
      <dgm:t>
        <a:bodyPr/>
        <a:lstStyle/>
        <a:p>
          <a:r>
            <a:rPr lang="en-US" sz="1050" dirty="0"/>
            <a:t>7.-La marcha futura de su empresa es en este momento,…Fácil de predecir, Mas bien fácil de predecir, Más bien difícil de predecir, Difícil de predecir.</a:t>
          </a:r>
        </a:p>
      </dgm:t>
    </dgm:pt>
    <dgm:pt modelId="{661EEAE5-C469-474C-B0B9-E143933B9D77}" type="parTrans" cxnId="{7278FDC7-2862-4F9E-8FDA-421980A8873B}">
      <dgm:prSet/>
      <dgm:spPr/>
      <dgm:t>
        <a:bodyPr/>
        <a:lstStyle/>
        <a:p>
          <a:endParaRPr lang="es-ES"/>
        </a:p>
      </dgm:t>
    </dgm:pt>
    <dgm:pt modelId="{303565B6-21B6-4367-8C74-0794297A7E9D}" type="sibTrans" cxnId="{7278FDC7-2862-4F9E-8FDA-421980A8873B}">
      <dgm:prSet/>
      <dgm:spPr/>
      <dgm:t>
        <a:bodyPr/>
        <a:lstStyle/>
        <a:p>
          <a:endParaRPr lang="es-ES"/>
        </a:p>
      </dgm:t>
    </dgm:pt>
    <dgm:pt modelId="{15307EC4-F872-47A7-9BE1-9A7D68BDDBAF}">
      <dgm:prSet phldrT="[Text]" custT="1"/>
      <dgm:spPr>
        <a:solidFill>
          <a:schemeClr val="accent1">
            <a:lumMod val="60000"/>
            <a:lumOff val="40000"/>
          </a:schemeClr>
        </a:solidFill>
      </dgm:spPr>
      <dgm:t>
        <a:bodyPr/>
        <a:lstStyle/>
        <a:p>
          <a:r>
            <a:rPr lang="en-US" sz="1050" dirty="0"/>
            <a:t>5.-Prevé usted que en los próximos 3 meses el empleo total en su negocio…? Se incrementará, Permanecerá sin cambios, Descenderá.</a:t>
          </a:r>
        </a:p>
      </dgm:t>
    </dgm:pt>
    <dgm:pt modelId="{1D9F8CF9-44B4-4DB1-9D8E-289F8AC04353}" type="parTrans" cxnId="{0B7CFBE3-8F0D-4FCE-ADCA-DAE0862AEF17}">
      <dgm:prSet/>
      <dgm:spPr/>
      <dgm:t>
        <a:bodyPr/>
        <a:lstStyle/>
        <a:p>
          <a:endParaRPr lang="es-ES"/>
        </a:p>
      </dgm:t>
    </dgm:pt>
    <dgm:pt modelId="{55588A5C-782C-4D17-8D09-86BF99A6080E}" type="sibTrans" cxnId="{0B7CFBE3-8F0D-4FCE-ADCA-DAE0862AEF17}">
      <dgm:prSet/>
      <dgm:spPr/>
      <dgm:t>
        <a:bodyPr/>
        <a:lstStyle/>
        <a:p>
          <a:endParaRPr lang="es-ES"/>
        </a:p>
      </dgm:t>
    </dgm:pt>
    <dgm:pt modelId="{4FF207E2-7328-47DB-AC87-E98751F9AFB5}">
      <dgm:prSet phldrT="[Text]" custT="1"/>
      <dgm:spPr>
        <a:solidFill>
          <a:schemeClr val="accent6">
            <a:lumMod val="75000"/>
          </a:schemeClr>
        </a:solidFill>
      </dgm:spPr>
      <dgm:t>
        <a:bodyPr/>
        <a:lstStyle/>
        <a:p>
          <a:r>
            <a:rPr lang="en-US" sz="1200" dirty="0"/>
            <a:t>2.-Espera usted que cambien sus precios de venta al público durante los próximos 3 meses?Aumentarán, Sin cambios, Descenderán</a:t>
          </a:r>
        </a:p>
      </dgm:t>
    </dgm:pt>
    <dgm:pt modelId="{330439F1-73B8-4E54-8403-52F8DC8CE392}" type="parTrans" cxnId="{EB98FD92-0EEC-4538-BCA6-A06C99A85DE1}">
      <dgm:prSet/>
      <dgm:spPr/>
      <dgm:t>
        <a:bodyPr/>
        <a:lstStyle/>
        <a:p>
          <a:endParaRPr lang="es-ES"/>
        </a:p>
      </dgm:t>
    </dgm:pt>
    <dgm:pt modelId="{1AD6AFD3-8F9F-4F45-8035-299F5A2B5CCD}" type="sibTrans" cxnId="{EB98FD92-0EEC-4538-BCA6-A06C99A85DE1}">
      <dgm:prSet/>
      <dgm:spPr/>
      <dgm:t>
        <a:bodyPr/>
        <a:lstStyle/>
        <a:p>
          <a:endParaRPr lang="es-ES"/>
        </a:p>
      </dgm:t>
    </dgm:pt>
    <dgm:pt modelId="{2B051BD9-D51C-489C-8D02-D0F3B3D36D22}" type="pres">
      <dgm:prSet presAssocID="{FAF4E404-DC04-4FB6-B808-7FEE4A3E0CBA}" presName="CompostProcess" presStyleCnt="0">
        <dgm:presLayoutVars>
          <dgm:dir/>
          <dgm:resizeHandles val="exact"/>
        </dgm:presLayoutVars>
      </dgm:prSet>
      <dgm:spPr/>
      <dgm:t>
        <a:bodyPr/>
        <a:lstStyle/>
        <a:p>
          <a:endParaRPr lang="es-ES"/>
        </a:p>
      </dgm:t>
    </dgm:pt>
    <dgm:pt modelId="{801E7493-788D-4970-A4F6-DC9DD852D682}" type="pres">
      <dgm:prSet presAssocID="{FAF4E404-DC04-4FB6-B808-7FEE4A3E0CBA}" presName="arrow" presStyleLbl="bgShp" presStyleIdx="0" presStyleCnt="1" custScaleX="110009" custLinFactNeighborX="363"/>
      <dgm:spPr>
        <a:solidFill>
          <a:schemeClr val="accent6"/>
        </a:solidFill>
      </dgm:spPr>
    </dgm:pt>
    <dgm:pt modelId="{4E0F53BD-5862-448D-9222-3E40A970F683}" type="pres">
      <dgm:prSet presAssocID="{FAF4E404-DC04-4FB6-B808-7FEE4A3E0CBA}" presName="linearProcess" presStyleCnt="0"/>
      <dgm:spPr/>
    </dgm:pt>
    <dgm:pt modelId="{745ED5E6-79D2-4175-B029-635231D795C5}" type="pres">
      <dgm:prSet presAssocID="{B03BAD3D-156C-4957-8596-90DA14C2E74E}" presName="textNode" presStyleLbl="node1" presStyleIdx="0" presStyleCnt="8" custScaleX="2000000" custLinFactX="6787855" custLinFactNeighborX="6800000" custLinFactNeighborY="48528">
        <dgm:presLayoutVars>
          <dgm:bulletEnabled val="1"/>
        </dgm:presLayoutVars>
      </dgm:prSet>
      <dgm:spPr/>
      <dgm:t>
        <a:bodyPr/>
        <a:lstStyle/>
        <a:p>
          <a:endParaRPr lang="es-ES"/>
        </a:p>
      </dgm:t>
    </dgm:pt>
    <dgm:pt modelId="{EB09C0FB-D9C8-40FD-83F8-124329D3AE77}" type="pres">
      <dgm:prSet presAssocID="{929D7F83-D21D-4C29-8D0F-72F673EB02EA}" presName="sibTrans" presStyleCnt="0"/>
      <dgm:spPr/>
    </dgm:pt>
    <dgm:pt modelId="{3E5C41A4-031D-4B03-A6E3-17ACA23C6D76}" type="pres">
      <dgm:prSet presAssocID="{D50659D8-0D57-492F-94A2-4154D75160EB}" presName="textNode" presStyleLbl="node1" presStyleIdx="1" presStyleCnt="8" custScaleX="2000000" custLinFactX="-224687" custLinFactNeighborX="-300000" custLinFactNeighborY="48311">
        <dgm:presLayoutVars>
          <dgm:bulletEnabled val="1"/>
        </dgm:presLayoutVars>
      </dgm:prSet>
      <dgm:spPr/>
      <dgm:t>
        <a:bodyPr/>
        <a:lstStyle/>
        <a:p>
          <a:endParaRPr lang="es-ES"/>
        </a:p>
      </dgm:t>
    </dgm:pt>
    <dgm:pt modelId="{79D35D61-AFA6-4B29-AC92-1716E61B4325}" type="pres">
      <dgm:prSet presAssocID="{0587512D-A789-4663-8AD5-FFCD546F4008}" presName="sibTrans" presStyleCnt="0"/>
      <dgm:spPr/>
    </dgm:pt>
    <dgm:pt modelId="{D5745B5A-A99C-4532-BD68-3C9232E33AA7}" type="pres">
      <dgm:prSet presAssocID="{A30144DA-45FC-4957-A8B1-6A5FBF443FB9}" presName="textNode" presStyleLbl="node1" presStyleIdx="2" presStyleCnt="8" custScaleX="2000000" custLinFactX="2874875" custLinFactNeighborX="2900000" custLinFactNeighborY="-61566">
        <dgm:presLayoutVars>
          <dgm:bulletEnabled val="1"/>
        </dgm:presLayoutVars>
      </dgm:prSet>
      <dgm:spPr/>
      <dgm:t>
        <a:bodyPr/>
        <a:lstStyle/>
        <a:p>
          <a:endParaRPr lang="es-ES"/>
        </a:p>
      </dgm:t>
    </dgm:pt>
    <dgm:pt modelId="{93D5A54E-858E-42F0-8103-EBDAD814BB86}" type="pres">
      <dgm:prSet presAssocID="{B08BFA41-E7D6-4211-8BAF-460A63BB017E}" presName="sibTrans" presStyleCnt="0"/>
      <dgm:spPr/>
    </dgm:pt>
    <dgm:pt modelId="{0D1F14D1-F675-47F3-AD32-1C47AC765726}" type="pres">
      <dgm:prSet presAssocID="{E3355B0A-D186-4761-B27C-FF4C9A82FD88}" presName="textNode" presStyleLbl="node1" presStyleIdx="3" presStyleCnt="8" custScaleX="2000000" custLinFactX="-3742709" custLinFactNeighborX="-3800000" custLinFactNeighborY="-62043">
        <dgm:presLayoutVars>
          <dgm:bulletEnabled val="1"/>
        </dgm:presLayoutVars>
      </dgm:prSet>
      <dgm:spPr/>
      <dgm:t>
        <a:bodyPr/>
        <a:lstStyle/>
        <a:p>
          <a:endParaRPr lang="es-ES"/>
        </a:p>
      </dgm:t>
    </dgm:pt>
    <dgm:pt modelId="{044C88B7-3F07-4698-8512-59DA440ADFE1}" type="pres">
      <dgm:prSet presAssocID="{4D3E4943-3BA7-4B01-9B36-459A2CEE4153}" presName="sibTrans" presStyleCnt="0"/>
      <dgm:spPr/>
    </dgm:pt>
    <dgm:pt modelId="{D6ABD0CF-F34E-4CF5-BDF3-46855528A20D}" type="pres">
      <dgm:prSet presAssocID="{D64CA712-6B6E-47AD-8D7F-408AA9D3CBD3}" presName="textNode" presStyleLbl="node1" presStyleIdx="4" presStyleCnt="8" custScaleX="2000000" custLinFactX="1450925" custLinFactNeighborX="1500000" custLinFactNeighborY="-59769">
        <dgm:presLayoutVars>
          <dgm:bulletEnabled val="1"/>
        </dgm:presLayoutVars>
      </dgm:prSet>
      <dgm:spPr/>
      <dgm:t>
        <a:bodyPr/>
        <a:lstStyle/>
        <a:p>
          <a:endParaRPr lang="es-ES"/>
        </a:p>
      </dgm:t>
    </dgm:pt>
    <dgm:pt modelId="{61C704BE-3AF3-492F-949D-11B468E1E193}" type="pres">
      <dgm:prSet presAssocID="{73DCD08C-F873-4740-AE76-9850A8507508}" presName="sibTrans" presStyleCnt="0"/>
      <dgm:spPr/>
    </dgm:pt>
    <dgm:pt modelId="{38791306-6A57-4599-9343-EA712328E8A1}" type="pres">
      <dgm:prSet presAssocID="{43BB2C8F-5D7A-4114-A4C5-3B8CE80E71C1}" presName="textNode" presStyleLbl="node1" presStyleIdx="5" presStyleCnt="8" custScaleX="2000000" custLinFactX="-5228705" custLinFactNeighborX="-5300000" custLinFactNeighborY="47172">
        <dgm:presLayoutVars>
          <dgm:bulletEnabled val="1"/>
        </dgm:presLayoutVars>
      </dgm:prSet>
      <dgm:spPr/>
      <dgm:t>
        <a:bodyPr/>
        <a:lstStyle/>
        <a:p>
          <a:endParaRPr lang="es-ES"/>
        </a:p>
      </dgm:t>
    </dgm:pt>
    <dgm:pt modelId="{30A3909E-7454-4C54-A395-FA5686AC3A92}" type="pres">
      <dgm:prSet presAssocID="{303565B6-21B6-4367-8C74-0794297A7E9D}" presName="sibTrans" presStyleCnt="0"/>
      <dgm:spPr/>
    </dgm:pt>
    <dgm:pt modelId="{B5FD763F-965E-43DC-8C13-BCB395267B45}" type="pres">
      <dgm:prSet presAssocID="{15307EC4-F872-47A7-9BE1-9A7D68BDDBAF}" presName="textNode" presStyleLbl="node1" presStyleIdx="6" presStyleCnt="8" custScaleX="2000000" custLinFactX="51939" custLinFactNeighborX="100000" custLinFactNeighborY="-58454">
        <dgm:presLayoutVars>
          <dgm:bulletEnabled val="1"/>
        </dgm:presLayoutVars>
      </dgm:prSet>
      <dgm:spPr/>
      <dgm:t>
        <a:bodyPr/>
        <a:lstStyle/>
        <a:p>
          <a:endParaRPr lang="es-ES"/>
        </a:p>
      </dgm:t>
    </dgm:pt>
    <dgm:pt modelId="{22B7C185-D9B4-4F76-9119-0F0514A9DABC}" type="pres">
      <dgm:prSet presAssocID="{55588A5C-782C-4D17-8D09-86BF99A6080E}" presName="sibTrans" presStyleCnt="0"/>
      <dgm:spPr/>
    </dgm:pt>
    <dgm:pt modelId="{2FEBD72C-F646-41C2-A452-B51A72ABCA08}" type="pres">
      <dgm:prSet presAssocID="{4FF207E2-7328-47DB-AC87-E98751F9AFB5}" presName="textNode" presStyleLbl="node1" presStyleIdx="7" presStyleCnt="8" custScaleX="2000000" custScaleY="98491" custLinFactX="-9048704" custLinFactNeighborX="-9100000" custLinFactNeighborY="-59769">
        <dgm:presLayoutVars>
          <dgm:bulletEnabled val="1"/>
        </dgm:presLayoutVars>
      </dgm:prSet>
      <dgm:spPr/>
      <dgm:t>
        <a:bodyPr/>
        <a:lstStyle/>
        <a:p>
          <a:endParaRPr lang="es-ES"/>
        </a:p>
      </dgm:t>
    </dgm:pt>
  </dgm:ptLst>
  <dgm:cxnLst>
    <dgm:cxn modelId="{EB98FD92-0EEC-4538-BCA6-A06C99A85DE1}" srcId="{FAF4E404-DC04-4FB6-B808-7FEE4A3E0CBA}" destId="{4FF207E2-7328-47DB-AC87-E98751F9AFB5}" srcOrd="7" destOrd="0" parTransId="{330439F1-73B8-4E54-8403-52F8DC8CE392}" sibTransId="{1AD6AFD3-8F9F-4F45-8035-299F5A2B5CCD}"/>
    <dgm:cxn modelId="{60CF7383-FF19-4BB5-8DFF-DE39D93C753F}" srcId="{FAF4E404-DC04-4FB6-B808-7FEE4A3E0CBA}" destId="{D50659D8-0D57-492F-94A2-4154D75160EB}" srcOrd="1" destOrd="0" parTransId="{1B4E216D-0496-497A-9D7E-CA8B2AB0BAC5}" sibTransId="{0587512D-A789-4663-8AD5-FFCD546F4008}"/>
    <dgm:cxn modelId="{0B7CFBE3-8F0D-4FCE-ADCA-DAE0862AEF17}" srcId="{FAF4E404-DC04-4FB6-B808-7FEE4A3E0CBA}" destId="{15307EC4-F872-47A7-9BE1-9A7D68BDDBAF}" srcOrd="6" destOrd="0" parTransId="{1D9F8CF9-44B4-4DB1-9D8E-289F8AC04353}" sibTransId="{55588A5C-782C-4D17-8D09-86BF99A6080E}"/>
    <dgm:cxn modelId="{623B5882-D650-4AB6-A19E-9F3CB6695228}" srcId="{FAF4E404-DC04-4FB6-B808-7FEE4A3E0CBA}" destId="{D64CA712-6B6E-47AD-8D7F-408AA9D3CBD3}" srcOrd="4" destOrd="0" parTransId="{988CC47B-7B47-486E-B6C5-3162660D3117}" sibTransId="{73DCD08C-F873-4740-AE76-9850A8507508}"/>
    <dgm:cxn modelId="{13178A60-50BD-49F3-BCE6-964C7EA5B435}" type="presOf" srcId="{D50659D8-0D57-492F-94A2-4154D75160EB}" destId="{3E5C41A4-031D-4B03-A6E3-17ACA23C6D76}" srcOrd="0" destOrd="0" presId="urn:microsoft.com/office/officeart/2005/8/layout/hProcess9"/>
    <dgm:cxn modelId="{DDAA885F-889D-4604-B8D1-90014B7DD655}" srcId="{FAF4E404-DC04-4FB6-B808-7FEE4A3E0CBA}" destId="{E3355B0A-D186-4761-B27C-FF4C9A82FD88}" srcOrd="3" destOrd="0" parTransId="{EB85A96B-81B5-429F-A58F-C5B31CD086B1}" sibTransId="{4D3E4943-3BA7-4B01-9B36-459A2CEE4153}"/>
    <dgm:cxn modelId="{11482F0E-EFC5-48C1-980F-51046B04F124}" srcId="{FAF4E404-DC04-4FB6-B808-7FEE4A3E0CBA}" destId="{A30144DA-45FC-4957-A8B1-6A5FBF443FB9}" srcOrd="2" destOrd="0" parTransId="{8EB3A67D-762E-47C8-B1FB-813DDD71AA29}" sibTransId="{B08BFA41-E7D6-4211-8BAF-460A63BB017E}"/>
    <dgm:cxn modelId="{094FE446-26D9-42E9-B8E7-B8D9D403CD91}" type="presOf" srcId="{43BB2C8F-5D7A-4114-A4C5-3B8CE80E71C1}" destId="{38791306-6A57-4599-9343-EA712328E8A1}" srcOrd="0" destOrd="0" presId="urn:microsoft.com/office/officeart/2005/8/layout/hProcess9"/>
    <dgm:cxn modelId="{FF2EC960-7DE7-4E35-A54F-95ADE8CC472B}" type="presOf" srcId="{D64CA712-6B6E-47AD-8D7F-408AA9D3CBD3}" destId="{D6ABD0CF-F34E-4CF5-BDF3-46855528A20D}" srcOrd="0" destOrd="0" presId="urn:microsoft.com/office/officeart/2005/8/layout/hProcess9"/>
    <dgm:cxn modelId="{FA436449-D996-4D82-AA00-A9526990859A}" type="presOf" srcId="{A30144DA-45FC-4957-A8B1-6A5FBF443FB9}" destId="{D5745B5A-A99C-4532-BD68-3C9232E33AA7}" srcOrd="0" destOrd="0" presId="urn:microsoft.com/office/officeart/2005/8/layout/hProcess9"/>
    <dgm:cxn modelId="{44500A69-D7DE-43EC-A740-1044580D9276}" type="presOf" srcId="{E3355B0A-D186-4761-B27C-FF4C9A82FD88}" destId="{0D1F14D1-F675-47F3-AD32-1C47AC765726}" srcOrd="0" destOrd="0" presId="urn:microsoft.com/office/officeart/2005/8/layout/hProcess9"/>
    <dgm:cxn modelId="{C8411C36-EF75-447D-A5A4-7892023B49F5}" type="presOf" srcId="{4FF207E2-7328-47DB-AC87-E98751F9AFB5}" destId="{2FEBD72C-F646-41C2-A452-B51A72ABCA08}" srcOrd="0" destOrd="0" presId="urn:microsoft.com/office/officeart/2005/8/layout/hProcess9"/>
    <dgm:cxn modelId="{7278FDC7-2862-4F9E-8FDA-421980A8873B}" srcId="{FAF4E404-DC04-4FB6-B808-7FEE4A3E0CBA}" destId="{43BB2C8F-5D7A-4114-A4C5-3B8CE80E71C1}" srcOrd="5" destOrd="0" parTransId="{661EEAE5-C469-474C-B0B9-E143933B9D77}" sibTransId="{303565B6-21B6-4367-8C74-0794297A7E9D}"/>
    <dgm:cxn modelId="{8ABFBA68-C9FD-4C56-A0E6-85D8FD80BB72}" type="presOf" srcId="{B03BAD3D-156C-4957-8596-90DA14C2E74E}" destId="{745ED5E6-79D2-4175-B029-635231D795C5}" srcOrd="0" destOrd="0" presId="urn:microsoft.com/office/officeart/2005/8/layout/hProcess9"/>
    <dgm:cxn modelId="{079431CA-5154-47FE-B80A-E2CAD67A6FE1}" type="presOf" srcId="{15307EC4-F872-47A7-9BE1-9A7D68BDDBAF}" destId="{B5FD763F-965E-43DC-8C13-BCB395267B45}" srcOrd="0" destOrd="0" presId="urn:microsoft.com/office/officeart/2005/8/layout/hProcess9"/>
    <dgm:cxn modelId="{CD59C4D1-7E9A-4537-B136-7ECF2CCC5A0D}" srcId="{FAF4E404-DC04-4FB6-B808-7FEE4A3E0CBA}" destId="{B03BAD3D-156C-4957-8596-90DA14C2E74E}" srcOrd="0" destOrd="0" parTransId="{FA32AD3C-C74D-4639-94B0-B66B24F5DE93}" sibTransId="{929D7F83-D21D-4C29-8D0F-72F673EB02EA}"/>
    <dgm:cxn modelId="{6143DD2D-3DE3-4599-B86B-435A8AC8EA85}" type="presOf" srcId="{FAF4E404-DC04-4FB6-B808-7FEE4A3E0CBA}" destId="{2B051BD9-D51C-489C-8D02-D0F3B3D36D22}" srcOrd="0" destOrd="0" presId="urn:microsoft.com/office/officeart/2005/8/layout/hProcess9"/>
    <dgm:cxn modelId="{CC27911B-34DD-4D5B-9B21-1DCB2D8BDDBD}" type="presParOf" srcId="{2B051BD9-D51C-489C-8D02-D0F3B3D36D22}" destId="{801E7493-788D-4970-A4F6-DC9DD852D682}" srcOrd="0" destOrd="0" presId="urn:microsoft.com/office/officeart/2005/8/layout/hProcess9"/>
    <dgm:cxn modelId="{18C90BB2-1392-4368-AC84-4A91646A7A7D}" type="presParOf" srcId="{2B051BD9-D51C-489C-8D02-D0F3B3D36D22}" destId="{4E0F53BD-5862-448D-9222-3E40A970F683}" srcOrd="1" destOrd="0" presId="urn:microsoft.com/office/officeart/2005/8/layout/hProcess9"/>
    <dgm:cxn modelId="{597D9036-8A6A-466E-8983-90D233F8C35D}" type="presParOf" srcId="{4E0F53BD-5862-448D-9222-3E40A970F683}" destId="{745ED5E6-79D2-4175-B029-635231D795C5}" srcOrd="0" destOrd="0" presId="urn:microsoft.com/office/officeart/2005/8/layout/hProcess9"/>
    <dgm:cxn modelId="{6BBE1A44-B4BB-43F3-9867-F4B9EEC7D459}" type="presParOf" srcId="{4E0F53BD-5862-448D-9222-3E40A970F683}" destId="{EB09C0FB-D9C8-40FD-83F8-124329D3AE77}" srcOrd="1" destOrd="0" presId="urn:microsoft.com/office/officeart/2005/8/layout/hProcess9"/>
    <dgm:cxn modelId="{1A4E7FA5-8C55-478C-B661-435DA3AEDDA5}" type="presParOf" srcId="{4E0F53BD-5862-448D-9222-3E40A970F683}" destId="{3E5C41A4-031D-4B03-A6E3-17ACA23C6D76}" srcOrd="2" destOrd="0" presId="urn:microsoft.com/office/officeart/2005/8/layout/hProcess9"/>
    <dgm:cxn modelId="{68B87C0F-2F3F-435C-9FCC-53136B5A74DB}" type="presParOf" srcId="{4E0F53BD-5862-448D-9222-3E40A970F683}" destId="{79D35D61-AFA6-4B29-AC92-1716E61B4325}" srcOrd="3" destOrd="0" presId="urn:microsoft.com/office/officeart/2005/8/layout/hProcess9"/>
    <dgm:cxn modelId="{B771BA10-F7D3-4085-8819-35CCA5434D18}" type="presParOf" srcId="{4E0F53BD-5862-448D-9222-3E40A970F683}" destId="{D5745B5A-A99C-4532-BD68-3C9232E33AA7}" srcOrd="4" destOrd="0" presId="urn:microsoft.com/office/officeart/2005/8/layout/hProcess9"/>
    <dgm:cxn modelId="{B27327A5-C85C-476D-B543-702D0B38DA0F}" type="presParOf" srcId="{4E0F53BD-5862-448D-9222-3E40A970F683}" destId="{93D5A54E-858E-42F0-8103-EBDAD814BB86}" srcOrd="5" destOrd="0" presId="urn:microsoft.com/office/officeart/2005/8/layout/hProcess9"/>
    <dgm:cxn modelId="{0F64AF12-924B-4C27-BCB6-CD0DA2A2E00C}" type="presParOf" srcId="{4E0F53BD-5862-448D-9222-3E40A970F683}" destId="{0D1F14D1-F675-47F3-AD32-1C47AC765726}" srcOrd="6" destOrd="0" presId="urn:microsoft.com/office/officeart/2005/8/layout/hProcess9"/>
    <dgm:cxn modelId="{20AF7CC6-3BED-4CEF-AA50-7BD66368845A}" type="presParOf" srcId="{4E0F53BD-5862-448D-9222-3E40A970F683}" destId="{044C88B7-3F07-4698-8512-59DA440ADFE1}" srcOrd="7" destOrd="0" presId="urn:microsoft.com/office/officeart/2005/8/layout/hProcess9"/>
    <dgm:cxn modelId="{18F49ED4-DD9E-48CC-AE84-97F602D34AB3}" type="presParOf" srcId="{4E0F53BD-5862-448D-9222-3E40A970F683}" destId="{D6ABD0CF-F34E-4CF5-BDF3-46855528A20D}" srcOrd="8" destOrd="0" presId="urn:microsoft.com/office/officeart/2005/8/layout/hProcess9"/>
    <dgm:cxn modelId="{048D39E2-3A90-42F0-A45D-E89FA4CFCD54}" type="presParOf" srcId="{4E0F53BD-5862-448D-9222-3E40A970F683}" destId="{61C704BE-3AF3-492F-949D-11B468E1E193}" srcOrd="9" destOrd="0" presId="urn:microsoft.com/office/officeart/2005/8/layout/hProcess9"/>
    <dgm:cxn modelId="{0D4BC347-839F-4F77-9BB8-5C76A0FBA25B}" type="presParOf" srcId="{4E0F53BD-5862-448D-9222-3E40A970F683}" destId="{38791306-6A57-4599-9343-EA712328E8A1}" srcOrd="10" destOrd="0" presId="urn:microsoft.com/office/officeart/2005/8/layout/hProcess9"/>
    <dgm:cxn modelId="{3F1EC631-2A77-4D9D-957D-04FFF7C9FEFF}" type="presParOf" srcId="{4E0F53BD-5862-448D-9222-3E40A970F683}" destId="{30A3909E-7454-4C54-A395-FA5686AC3A92}" srcOrd="11" destOrd="0" presId="urn:microsoft.com/office/officeart/2005/8/layout/hProcess9"/>
    <dgm:cxn modelId="{D094B6FC-BC93-4F59-93DC-5101D859DB3D}" type="presParOf" srcId="{4E0F53BD-5862-448D-9222-3E40A970F683}" destId="{B5FD763F-965E-43DC-8C13-BCB395267B45}" srcOrd="12" destOrd="0" presId="urn:microsoft.com/office/officeart/2005/8/layout/hProcess9"/>
    <dgm:cxn modelId="{77E615B4-6424-428D-B524-2BD53993E614}" type="presParOf" srcId="{4E0F53BD-5862-448D-9222-3E40A970F683}" destId="{22B7C185-D9B4-4F76-9119-0F0514A9DABC}" srcOrd="13" destOrd="0" presId="urn:microsoft.com/office/officeart/2005/8/layout/hProcess9"/>
    <dgm:cxn modelId="{DFF5F882-8C1E-4EDB-BB6B-F81BF2EC45B9}" type="presParOf" srcId="{4E0F53BD-5862-448D-9222-3E40A970F683}" destId="{2FEBD72C-F646-41C2-A452-B51A72ABCA08}" srcOrd="14" destOrd="0" presId="urn:microsoft.com/office/officeart/2005/8/layout/hProcess9"/>
  </dgm:cxnLst>
  <dgm:bg>
    <a:solidFill>
      <a:schemeClr val="accent6">
        <a:lumMod val="60000"/>
        <a:lumOff val="40000"/>
      </a:schemeClr>
    </a:solid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1E7493-788D-4970-A4F6-DC9DD852D682}">
      <dsp:nvSpPr>
        <dsp:cNvPr id="0" name=""/>
        <dsp:cNvSpPr/>
      </dsp:nvSpPr>
      <dsp:spPr>
        <a:xfrm>
          <a:off x="352131" y="0"/>
          <a:ext cx="9262867" cy="3789040"/>
        </a:xfrm>
        <a:prstGeom prst="rightArrow">
          <a:avLst/>
        </a:prstGeom>
        <a:solidFill>
          <a:schemeClr val="accent6"/>
        </a:solidFill>
        <a:ln>
          <a:noFill/>
        </a:ln>
        <a:effectLst/>
      </dsp:spPr>
      <dsp:style>
        <a:lnRef idx="0">
          <a:scrgbClr r="0" g="0" b="0"/>
        </a:lnRef>
        <a:fillRef idx="1">
          <a:scrgbClr r="0" g="0" b="0"/>
        </a:fillRef>
        <a:effectRef idx="0">
          <a:scrgbClr r="0" g="0" b="0"/>
        </a:effectRef>
        <a:fontRef idx="minor"/>
      </dsp:style>
    </dsp:sp>
    <dsp:sp modelId="{745ED5E6-79D2-4175-B029-635231D795C5}">
      <dsp:nvSpPr>
        <dsp:cNvPr id="0" name=""/>
        <dsp:cNvSpPr/>
      </dsp:nvSpPr>
      <dsp:spPr>
        <a:xfrm>
          <a:off x="4403677" y="1872210"/>
          <a:ext cx="1234924" cy="1515616"/>
        </a:xfrm>
        <a:prstGeom prst="roundRect">
          <a:avLst/>
        </a:prstGeom>
        <a:solidFill>
          <a:srgbClr val="7030A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a:t>8.-¿Por favor me podría decir el número de empleados que tiene su empresa?</a:t>
          </a:r>
        </a:p>
      </dsp:txBody>
      <dsp:txXfrm>
        <a:off x="4463961" y="1932494"/>
        <a:ext cx="1114356" cy="1395048"/>
      </dsp:txXfrm>
    </dsp:sp>
    <dsp:sp modelId="{3E5C41A4-031D-4B03-A6E3-17ACA23C6D76}">
      <dsp:nvSpPr>
        <dsp:cNvPr id="0" name=""/>
        <dsp:cNvSpPr/>
      </dsp:nvSpPr>
      <dsp:spPr>
        <a:xfrm>
          <a:off x="1092510" y="1868921"/>
          <a:ext cx="1234924" cy="1515616"/>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lvl="0" algn="ctr" defTabSz="355600">
            <a:lnSpc>
              <a:spcPct val="90000"/>
            </a:lnSpc>
            <a:spcBef>
              <a:spcPct val="0"/>
            </a:spcBef>
            <a:spcAft>
              <a:spcPct val="35000"/>
            </a:spcAft>
          </a:pPr>
          <a:r>
            <a:rPr lang="en-US" sz="800" kern="1200" dirty="0"/>
            <a:t>6.-¿Me puede decir usted, que durante los últimos 3  meses, la actividad de su negocio(el volume de ventas) ha mejorado (aumentado), seguido igual, empeorado(descendido)</a:t>
          </a:r>
        </a:p>
      </dsp:txBody>
      <dsp:txXfrm>
        <a:off x="1152794" y="1929205"/>
        <a:ext cx="1114356" cy="1395048"/>
      </dsp:txXfrm>
    </dsp:sp>
    <dsp:sp modelId="{D5745B5A-A99C-4532-BD68-3C9232E33AA7}">
      <dsp:nvSpPr>
        <dsp:cNvPr id="0" name=""/>
        <dsp:cNvSpPr/>
      </dsp:nvSpPr>
      <dsp:spPr>
        <a:xfrm>
          <a:off x="4343178" y="203607"/>
          <a:ext cx="1234924" cy="1515616"/>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lvl="0" algn="ctr" defTabSz="400050">
            <a:lnSpc>
              <a:spcPct val="90000"/>
            </a:lnSpc>
            <a:spcBef>
              <a:spcPct val="0"/>
            </a:spcBef>
            <a:spcAft>
              <a:spcPct val="35000"/>
            </a:spcAft>
          </a:pPr>
          <a:r>
            <a:rPr lang="en-US" sz="900" kern="1200" dirty="0"/>
            <a:t>3.-Considera usted que el volúmen de stock que tiene actualmente es….? Demasiado grande (por encima de lo  normal), Adecuado (Normal para la época del año), Demasiado pequeño (Por debajo de lo normal).</a:t>
          </a:r>
        </a:p>
      </dsp:txBody>
      <dsp:txXfrm>
        <a:off x="4403462" y="263891"/>
        <a:ext cx="1114356" cy="1395048"/>
      </dsp:txXfrm>
    </dsp:sp>
    <dsp:sp modelId="{0D1F14D1-F675-47F3-AD32-1C47AC765726}">
      <dsp:nvSpPr>
        <dsp:cNvPr id="0" name=""/>
        <dsp:cNvSpPr/>
      </dsp:nvSpPr>
      <dsp:spPr>
        <a:xfrm>
          <a:off x="1288232" y="196378"/>
          <a:ext cx="1234924" cy="1515616"/>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en-US" sz="1000" kern="1200" dirty="0"/>
            <a:t>1.-Espera usted que las órdenes de compra a sus proveedores durante los próximos 3 meses….? Aumenten, Permanezcan sin cambios, Desciendan.</a:t>
          </a:r>
        </a:p>
      </dsp:txBody>
      <dsp:txXfrm>
        <a:off x="1348516" y="256662"/>
        <a:ext cx="1114356" cy="1395048"/>
      </dsp:txXfrm>
    </dsp:sp>
    <dsp:sp modelId="{D6ABD0CF-F34E-4CF5-BDF3-46855528A20D}">
      <dsp:nvSpPr>
        <dsp:cNvPr id="0" name=""/>
        <dsp:cNvSpPr/>
      </dsp:nvSpPr>
      <dsp:spPr>
        <a:xfrm>
          <a:off x="5896744" y="230843"/>
          <a:ext cx="1234924" cy="1515616"/>
        </a:xfrm>
        <a:prstGeom prst="roundRect">
          <a:avLst/>
        </a:prstGeom>
        <a:solidFill>
          <a:schemeClr val="accent5">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en-US" sz="1000" kern="1200" dirty="0"/>
            <a:t>4.-¿Cómo cree usted que evolucionará la actividad de su negocio(el volume de ventas) durante los últimos 3 meses? Mejorará(aumentará, Permanecerá sin cambios, Empeorará (descenderá).</a:t>
          </a:r>
        </a:p>
      </dsp:txBody>
      <dsp:txXfrm>
        <a:off x="5957028" y="291127"/>
        <a:ext cx="1114356" cy="1395048"/>
      </dsp:txXfrm>
    </dsp:sp>
    <dsp:sp modelId="{38791306-6A57-4599-9343-EA712328E8A1}">
      <dsp:nvSpPr>
        <dsp:cNvPr id="0" name=""/>
        <dsp:cNvSpPr/>
      </dsp:nvSpPr>
      <dsp:spPr>
        <a:xfrm>
          <a:off x="2800399" y="1851658"/>
          <a:ext cx="1234924" cy="1515616"/>
        </a:xfrm>
        <a:prstGeom prst="roundRect">
          <a:avLst/>
        </a:prstGeom>
        <a:solidFill>
          <a:srgbClr val="C0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lvl="0" algn="ctr" defTabSz="466725">
            <a:lnSpc>
              <a:spcPct val="90000"/>
            </a:lnSpc>
            <a:spcBef>
              <a:spcPct val="0"/>
            </a:spcBef>
            <a:spcAft>
              <a:spcPct val="35000"/>
            </a:spcAft>
          </a:pPr>
          <a:r>
            <a:rPr lang="en-US" sz="1050" kern="1200" dirty="0"/>
            <a:t>7.-La marcha futura de su empresa es en este momento,…Fácil de predecir, Mas bien fácil de predecir, Más bien difícil de predecir, Difícil de predecir.</a:t>
          </a:r>
        </a:p>
      </dsp:txBody>
      <dsp:txXfrm>
        <a:off x="2860683" y="1911942"/>
        <a:ext cx="1114356" cy="1395048"/>
      </dsp:txXfrm>
    </dsp:sp>
    <dsp:sp modelId="{B5FD763F-965E-43DC-8C13-BCB395267B45}">
      <dsp:nvSpPr>
        <dsp:cNvPr id="0" name=""/>
        <dsp:cNvSpPr/>
      </dsp:nvSpPr>
      <dsp:spPr>
        <a:xfrm>
          <a:off x="7465725" y="250773"/>
          <a:ext cx="1234924" cy="1515616"/>
        </a:xfrm>
        <a:prstGeom prst="roundRect">
          <a:avLst/>
        </a:prstGeom>
        <a:solidFill>
          <a:schemeClr val="accent1">
            <a:lumMod val="60000"/>
            <a:lumOff val="4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lvl="0" algn="ctr" defTabSz="466725">
            <a:lnSpc>
              <a:spcPct val="90000"/>
            </a:lnSpc>
            <a:spcBef>
              <a:spcPct val="0"/>
            </a:spcBef>
            <a:spcAft>
              <a:spcPct val="35000"/>
            </a:spcAft>
          </a:pPr>
          <a:r>
            <a:rPr lang="en-US" sz="1050" kern="1200" dirty="0"/>
            <a:t>5.-Prevé usted que en los próximos 3 meses el empleo total en su negocio…? Se incrementará, Permanecerá sin cambios, Descenderá.</a:t>
          </a:r>
        </a:p>
      </dsp:txBody>
      <dsp:txXfrm>
        <a:off x="7526009" y="311057"/>
        <a:ext cx="1114356" cy="1395048"/>
      </dsp:txXfrm>
    </dsp:sp>
    <dsp:sp modelId="{2FEBD72C-F646-41C2-A452-B51A72ABCA08}">
      <dsp:nvSpPr>
        <dsp:cNvPr id="0" name=""/>
        <dsp:cNvSpPr/>
      </dsp:nvSpPr>
      <dsp:spPr>
        <a:xfrm>
          <a:off x="2800400" y="242278"/>
          <a:ext cx="1234924" cy="1492745"/>
        </a:xfrm>
        <a:prstGeom prst="roundRect">
          <a:avLst/>
        </a:prstGeom>
        <a:solidFill>
          <a:schemeClr val="accent6">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sz="1200" kern="1200" dirty="0"/>
            <a:t>2.-Espera usted que cambien sus precios de venta al público durante los próximos 3 meses?Aumentarán, Sin cambios, Descenderán</a:t>
          </a:r>
        </a:p>
      </dsp:txBody>
      <dsp:txXfrm>
        <a:off x="2860684" y="302562"/>
        <a:ext cx="1114356" cy="1372177"/>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53D917-7FFA-4EF6-B1AF-837C0A06807E}"/>
              </a:ext>
            </a:extLst>
          </p:cNvPr>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endParaRPr lang="en-US" dirty="0"/>
          </a:p>
        </p:txBody>
      </p:sp>
      <p:sp>
        <p:nvSpPr>
          <p:cNvPr id="3" name="Date Placeholder 2">
            <a:extLst>
              <a:ext uri="{FF2B5EF4-FFF2-40B4-BE49-F238E27FC236}">
                <a16:creationId xmlns:a16="http://schemas.microsoft.com/office/drawing/2014/main" id="{E119B0EC-F558-4E16-8FD4-A713879F635B}"/>
              </a:ext>
            </a:extLst>
          </p:cNvPr>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3C8855AF-B649-419B-B741-6DB2B917BD56}" type="datetime1">
              <a:rPr lang="es-ES" smtClean="0"/>
              <a:t>10/03/2022</a:t>
            </a:fld>
            <a:endParaRPr lang="en-US" dirty="0"/>
          </a:p>
        </p:txBody>
      </p:sp>
      <p:sp>
        <p:nvSpPr>
          <p:cNvPr id="4" name="Footer Placeholder 3">
            <a:extLst>
              <a:ext uri="{FF2B5EF4-FFF2-40B4-BE49-F238E27FC236}">
                <a16:creationId xmlns:a16="http://schemas.microsoft.com/office/drawing/2014/main" id="{A7A03A8D-5E14-4BBC-AC44-EF21E6701ECB}"/>
              </a:ext>
            </a:extLst>
          </p:cNvPr>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US" dirty="0"/>
          </a:p>
        </p:txBody>
      </p:sp>
      <p:sp>
        <p:nvSpPr>
          <p:cNvPr id="5" name="Slide Number Placeholder 4">
            <a:extLst>
              <a:ext uri="{FF2B5EF4-FFF2-40B4-BE49-F238E27FC236}">
                <a16:creationId xmlns:a16="http://schemas.microsoft.com/office/drawing/2014/main" id="{9567F2BE-38B7-4D3C-A1EB-2472A11E9BC3}"/>
              </a:ext>
            </a:extLst>
          </p:cNvPr>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6BA95325-AA0C-4243-957D-58023EE2BF07}" type="slidenum">
              <a:rPr lang="en-US" smtClean="0"/>
              <a:t>‹Nº›</a:t>
            </a:fld>
            <a:endParaRPr lang="en-US" dirty="0"/>
          </a:p>
        </p:txBody>
      </p:sp>
    </p:spTree>
    <p:extLst>
      <p:ext uri="{BB962C8B-B14F-4D97-AF65-F5344CB8AC3E}">
        <p14:creationId xmlns:p14="http://schemas.microsoft.com/office/powerpoint/2010/main" val="3328110959"/>
      </p:ext>
    </p:extLst>
  </p:cSld>
  <p:clrMap bg1="lt1" tx1="dk1" bg2="lt2" tx2="dk2" accent1="accent1" accent2="accent2" accent3="accent3" accent4="accent4" accent5="accent5" accent6="accent6" hlink="hlink" folHlink="folHlink"/>
  <p:hf hdr="0" ftr="0"/>
</p:handoutMaster>
</file>

<file path=ppt/media/hdphoto1.wdp>
</file>

<file path=ppt/media/hdphoto2.wdp>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endParaRPr lang="en-US" dirty="0"/>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6E000E31-7583-4CCD-8EB8-AEB7F2EBC2DC}" type="datetime1">
              <a:rPr lang="es-ES" smtClean="0"/>
              <a:t>10/03/2022</a:t>
            </a:fld>
            <a:endParaRPr lang="en-US" dirty="0"/>
          </a:p>
        </p:txBody>
      </p:sp>
      <p:sp>
        <p:nvSpPr>
          <p:cNvPr id="4" name="Slide Image Placeholder 3"/>
          <p:cNvSpPr>
            <a:spLocks noGrp="1" noRot="1" noChangeAspect="1"/>
          </p:cNvSpPr>
          <p:nvPr>
            <p:ph type="sldImg" idx="2"/>
          </p:nvPr>
        </p:nvSpPr>
        <p:spPr>
          <a:xfrm>
            <a:off x="1055688" y="1279525"/>
            <a:ext cx="4987925" cy="3454400"/>
          </a:xfrm>
          <a:prstGeom prst="rect">
            <a:avLst/>
          </a:prstGeom>
          <a:noFill/>
          <a:ln w="12700">
            <a:solidFill>
              <a:prstClr val="black"/>
            </a:solidFill>
          </a:ln>
        </p:spPr>
        <p:txBody>
          <a:bodyPr vert="horz" lIns="99048" tIns="49524" rIns="99048" bIns="49524" rtlCol="0" anchor="ctr"/>
          <a:lstStyle/>
          <a:p>
            <a:endParaRPr lang="en-US" dirty="0"/>
          </a:p>
        </p:txBody>
      </p:sp>
      <p:sp>
        <p:nvSpPr>
          <p:cNvPr id="5" name="Notes Placehold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es-419" noProof="0" dirty="0"/>
              <a:t>Editar estilos de texto principal</a:t>
            </a:r>
          </a:p>
          <a:p>
            <a:pPr lvl="1"/>
            <a:r>
              <a:rPr lang="es-419" noProof="0" dirty="0"/>
              <a:t>Segundo nivel</a:t>
            </a:r>
          </a:p>
          <a:p>
            <a:pPr lvl="2"/>
            <a:r>
              <a:rPr lang="es-419" noProof="0" dirty="0"/>
              <a:t>Tercer Nivel</a:t>
            </a:r>
          </a:p>
          <a:p>
            <a:pPr lvl="3"/>
            <a:r>
              <a:rPr lang="es-419" noProof="0" dirty="0"/>
              <a:t>Cuarto Nivel</a:t>
            </a:r>
          </a:p>
          <a:p>
            <a:pPr lvl="4"/>
            <a:r>
              <a:rPr lang="es-419" noProof="0" dirty="0"/>
              <a:t>Quinto nivel</a:t>
            </a:r>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US" dirty="0"/>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043F9531-3326-4057-9EBA-1F5D68C6F04A}" type="slidenum">
              <a:rPr lang="en-US" smtClean="0"/>
              <a:t>‹Nº›</a:t>
            </a:fld>
            <a:endParaRPr lang="en-US" dirty="0"/>
          </a:p>
        </p:txBody>
      </p:sp>
    </p:spTree>
    <p:extLst>
      <p:ext uri="{BB962C8B-B14F-4D97-AF65-F5344CB8AC3E}">
        <p14:creationId xmlns:p14="http://schemas.microsoft.com/office/powerpoint/2010/main" val="2830256943"/>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55688" y="1279525"/>
            <a:ext cx="4987925" cy="3454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43F9531-3326-4057-9EBA-1F5D68C6F04A}" type="slidenum">
              <a:rPr lang="en-US" smtClean="0"/>
              <a:t>1</a:t>
            </a:fld>
            <a:endParaRPr lang="en-US" dirty="0"/>
          </a:p>
        </p:txBody>
      </p:sp>
      <p:sp>
        <p:nvSpPr>
          <p:cNvPr id="5" name="Marcador de fecha 4">
            <a:extLst>
              <a:ext uri="{FF2B5EF4-FFF2-40B4-BE49-F238E27FC236}">
                <a16:creationId xmlns:a16="http://schemas.microsoft.com/office/drawing/2014/main" id="{496953D2-C4D9-4B7D-8800-256E409078E4}"/>
              </a:ext>
            </a:extLst>
          </p:cNvPr>
          <p:cNvSpPr>
            <a:spLocks noGrp="1"/>
          </p:cNvSpPr>
          <p:nvPr>
            <p:ph type="dt" idx="1"/>
          </p:nvPr>
        </p:nvSpPr>
        <p:spPr/>
        <p:txBody>
          <a:bodyPr/>
          <a:lstStyle/>
          <a:p>
            <a:fld id="{D6FEF651-CA2C-4E4D-AB0C-419843C9560B}" type="datetime1">
              <a:rPr lang="es-ES" smtClean="0"/>
              <a:t>10/03/2022</a:t>
            </a:fld>
            <a:endParaRPr lang="en-US" dirty="0"/>
          </a:p>
        </p:txBody>
      </p:sp>
    </p:spTree>
    <p:extLst>
      <p:ext uri="{BB962C8B-B14F-4D97-AF65-F5344CB8AC3E}">
        <p14:creationId xmlns:p14="http://schemas.microsoft.com/office/powerpoint/2010/main" val="974526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55688" y="1279525"/>
            <a:ext cx="4987925" cy="3454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43F9531-3326-4057-9EBA-1F5D68C6F04A}" type="slidenum">
              <a:rPr lang="en-US" smtClean="0"/>
              <a:t>2</a:t>
            </a:fld>
            <a:endParaRPr lang="en-US" dirty="0"/>
          </a:p>
        </p:txBody>
      </p:sp>
      <p:sp>
        <p:nvSpPr>
          <p:cNvPr id="5" name="Marcador de fecha 4">
            <a:extLst>
              <a:ext uri="{FF2B5EF4-FFF2-40B4-BE49-F238E27FC236}">
                <a16:creationId xmlns:a16="http://schemas.microsoft.com/office/drawing/2014/main" id="{119222E6-2807-45AF-96FB-1D83E1263D90}"/>
              </a:ext>
            </a:extLst>
          </p:cNvPr>
          <p:cNvSpPr>
            <a:spLocks noGrp="1"/>
          </p:cNvSpPr>
          <p:nvPr>
            <p:ph type="dt" idx="1"/>
          </p:nvPr>
        </p:nvSpPr>
        <p:spPr/>
        <p:txBody>
          <a:bodyPr/>
          <a:lstStyle/>
          <a:p>
            <a:fld id="{F66838BA-3CA8-4242-9E5B-FC74396D57DF}" type="datetime1">
              <a:rPr lang="es-ES" smtClean="0"/>
              <a:t>10/03/2022</a:t>
            </a:fld>
            <a:endParaRPr lang="en-US" dirty="0"/>
          </a:p>
        </p:txBody>
      </p:sp>
    </p:spTree>
    <p:extLst>
      <p:ext uri="{BB962C8B-B14F-4D97-AF65-F5344CB8AC3E}">
        <p14:creationId xmlns:p14="http://schemas.microsoft.com/office/powerpoint/2010/main" val="33418904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55688" y="1279525"/>
            <a:ext cx="4987925" cy="3454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43F9531-3326-4057-9EBA-1F5D68C6F04A}" type="slidenum">
              <a:rPr lang="en-US" smtClean="0"/>
              <a:t>5</a:t>
            </a:fld>
            <a:endParaRPr lang="en-US" dirty="0"/>
          </a:p>
        </p:txBody>
      </p:sp>
      <p:sp>
        <p:nvSpPr>
          <p:cNvPr id="5" name="Marcador de fecha 4">
            <a:extLst>
              <a:ext uri="{FF2B5EF4-FFF2-40B4-BE49-F238E27FC236}">
                <a16:creationId xmlns:a16="http://schemas.microsoft.com/office/drawing/2014/main" id="{871A55E8-0460-4FFB-B6A1-30A14589AC44}"/>
              </a:ext>
            </a:extLst>
          </p:cNvPr>
          <p:cNvSpPr>
            <a:spLocks noGrp="1"/>
          </p:cNvSpPr>
          <p:nvPr>
            <p:ph type="dt" idx="1"/>
          </p:nvPr>
        </p:nvSpPr>
        <p:spPr/>
        <p:txBody>
          <a:bodyPr/>
          <a:lstStyle/>
          <a:p>
            <a:fld id="{06770869-D1C7-4638-9CD2-680BC1C10338}" type="datetime1">
              <a:rPr lang="es-ES" smtClean="0"/>
              <a:t>10/03/2022</a:t>
            </a:fld>
            <a:endParaRPr lang="en-US" dirty="0"/>
          </a:p>
        </p:txBody>
      </p:sp>
    </p:spTree>
    <p:extLst>
      <p:ext uri="{BB962C8B-B14F-4D97-AF65-F5344CB8AC3E}">
        <p14:creationId xmlns:p14="http://schemas.microsoft.com/office/powerpoint/2010/main" val="37423846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55688" y="1279525"/>
            <a:ext cx="4987925" cy="3454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43F9531-3326-4057-9EBA-1F5D68C6F04A}" type="slidenum">
              <a:rPr lang="en-US" smtClean="0"/>
              <a:t>6</a:t>
            </a:fld>
            <a:endParaRPr lang="en-US" dirty="0"/>
          </a:p>
        </p:txBody>
      </p:sp>
      <p:sp>
        <p:nvSpPr>
          <p:cNvPr id="5" name="Marcador de fecha 4">
            <a:extLst>
              <a:ext uri="{FF2B5EF4-FFF2-40B4-BE49-F238E27FC236}">
                <a16:creationId xmlns:a16="http://schemas.microsoft.com/office/drawing/2014/main" id="{38F43425-FB6B-430B-BFFB-F7910E3F25FC}"/>
              </a:ext>
            </a:extLst>
          </p:cNvPr>
          <p:cNvSpPr>
            <a:spLocks noGrp="1"/>
          </p:cNvSpPr>
          <p:nvPr>
            <p:ph type="dt" idx="1"/>
          </p:nvPr>
        </p:nvSpPr>
        <p:spPr/>
        <p:txBody>
          <a:bodyPr/>
          <a:lstStyle/>
          <a:p>
            <a:fld id="{606CF2F1-6BDE-4CA1-97B8-5A94058D77DB}" type="datetime1">
              <a:rPr lang="es-ES" smtClean="0"/>
              <a:t>10/03/2022</a:t>
            </a:fld>
            <a:endParaRPr lang="en-US" dirty="0"/>
          </a:p>
        </p:txBody>
      </p:sp>
    </p:spTree>
    <p:extLst>
      <p:ext uri="{BB962C8B-B14F-4D97-AF65-F5344CB8AC3E}">
        <p14:creationId xmlns:p14="http://schemas.microsoft.com/office/powerpoint/2010/main" val="33599199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55688" y="1279525"/>
            <a:ext cx="4987925" cy="3454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43F9531-3326-4057-9EBA-1F5D68C6F04A}" type="slidenum">
              <a:rPr lang="en-US" smtClean="0"/>
              <a:t>7</a:t>
            </a:fld>
            <a:endParaRPr lang="en-US" dirty="0"/>
          </a:p>
        </p:txBody>
      </p:sp>
      <p:sp>
        <p:nvSpPr>
          <p:cNvPr id="5" name="Marcador de fecha 4">
            <a:extLst>
              <a:ext uri="{FF2B5EF4-FFF2-40B4-BE49-F238E27FC236}">
                <a16:creationId xmlns:a16="http://schemas.microsoft.com/office/drawing/2014/main" id="{E2F4ACF7-0FA5-4C3C-BB43-F98814AE5FE4}"/>
              </a:ext>
            </a:extLst>
          </p:cNvPr>
          <p:cNvSpPr>
            <a:spLocks noGrp="1"/>
          </p:cNvSpPr>
          <p:nvPr>
            <p:ph type="dt" idx="1"/>
          </p:nvPr>
        </p:nvSpPr>
        <p:spPr/>
        <p:txBody>
          <a:bodyPr/>
          <a:lstStyle/>
          <a:p>
            <a:fld id="{A8898526-60BB-458D-A888-B3FBF32E300B}" type="datetime1">
              <a:rPr lang="es-ES" smtClean="0"/>
              <a:t>10/03/2022</a:t>
            </a:fld>
            <a:endParaRPr lang="en-US" dirty="0"/>
          </a:p>
        </p:txBody>
      </p:sp>
    </p:spTree>
    <p:extLst>
      <p:ext uri="{BB962C8B-B14F-4D97-AF65-F5344CB8AC3E}">
        <p14:creationId xmlns:p14="http://schemas.microsoft.com/office/powerpoint/2010/main" val="24511082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55688" y="1279525"/>
            <a:ext cx="4987925" cy="3454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43F9531-3326-4057-9EBA-1F5D68C6F04A}" type="slidenum">
              <a:rPr lang="en-US" smtClean="0"/>
              <a:t>8</a:t>
            </a:fld>
            <a:endParaRPr lang="en-US" dirty="0"/>
          </a:p>
        </p:txBody>
      </p:sp>
      <p:sp>
        <p:nvSpPr>
          <p:cNvPr id="5" name="Marcador de fecha 4">
            <a:extLst>
              <a:ext uri="{FF2B5EF4-FFF2-40B4-BE49-F238E27FC236}">
                <a16:creationId xmlns:a16="http://schemas.microsoft.com/office/drawing/2014/main" id="{F9C54C5D-7AD0-4440-BA44-6C157C124EAD}"/>
              </a:ext>
            </a:extLst>
          </p:cNvPr>
          <p:cNvSpPr>
            <a:spLocks noGrp="1"/>
          </p:cNvSpPr>
          <p:nvPr>
            <p:ph type="dt" idx="1"/>
          </p:nvPr>
        </p:nvSpPr>
        <p:spPr/>
        <p:txBody>
          <a:bodyPr/>
          <a:lstStyle/>
          <a:p>
            <a:fld id="{8DC8F096-F10D-4CEF-91A2-B297417F4FD7}" type="datetime1">
              <a:rPr lang="es-ES" smtClean="0"/>
              <a:t>10/03/2022</a:t>
            </a:fld>
            <a:endParaRPr lang="en-US" dirty="0"/>
          </a:p>
        </p:txBody>
      </p:sp>
    </p:spTree>
    <p:extLst>
      <p:ext uri="{BB962C8B-B14F-4D97-AF65-F5344CB8AC3E}">
        <p14:creationId xmlns:p14="http://schemas.microsoft.com/office/powerpoint/2010/main" val="1115439775"/>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Diapositiva de título">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0DCC21-CDD1-4F71-BEA4-14CB2C645DAC}"/>
              </a:ext>
            </a:extLst>
          </p:cNvPr>
          <p:cNvPicPr>
            <a:picLocks noChangeAspect="1"/>
          </p:cNvPicPr>
          <p:nvPr userDrawn="1"/>
        </p:nvPicPr>
        <p:blipFill rotWithShape="1">
          <a:blip r:embed="rId2" cstate="print">
            <a:duotone>
              <a:schemeClr val="bg2">
                <a:shade val="45000"/>
                <a:satMod val="135000"/>
              </a:schemeClr>
              <a:prstClr val="white"/>
            </a:duotone>
            <a:extLst>
              <a:ext uri="{BEBA8EAE-BF5A-486C-A8C5-ECC9F3942E4B}">
                <a14:imgProps xmlns:a14="http://schemas.microsoft.com/office/drawing/2010/main">
                  <a14:imgLayer r:embed="rId3">
                    <a14:imgEffect>
                      <a14:artisticBlur radius="20"/>
                    </a14:imgEffect>
                    <a14:imgEffect>
                      <a14:brightnessContrast bright="20000" contrast="20000"/>
                    </a14:imgEffect>
                  </a14:imgLayer>
                </a14:imgProps>
              </a:ext>
              <a:ext uri="{28A0092B-C50C-407E-A947-70E740481C1C}">
                <a14:useLocalDpi xmlns:a14="http://schemas.microsoft.com/office/drawing/2010/main" val="0"/>
              </a:ext>
            </a:extLst>
          </a:blip>
          <a:srcRect/>
          <a:stretch/>
        </p:blipFill>
        <p:spPr>
          <a:xfrm>
            <a:off x="0" y="0"/>
            <a:ext cx="9906000" cy="6858000"/>
          </a:xfrm>
          <a:prstGeom prst="rect">
            <a:avLst/>
          </a:prstGeom>
        </p:spPr>
      </p:pic>
      <p:sp>
        <p:nvSpPr>
          <p:cNvPr id="10" name="Rectangle 9" hidden="1">
            <a:extLst>
              <a:ext uri="{FF2B5EF4-FFF2-40B4-BE49-F238E27FC236}">
                <a16:creationId xmlns:a16="http://schemas.microsoft.com/office/drawing/2014/main" id="{C6BF408C-A3FE-427A-BCAC-49F0BEAE4F3E}"/>
              </a:ext>
            </a:extLst>
          </p:cNvPr>
          <p:cNvSpPr/>
          <p:nvPr userDrawn="1"/>
        </p:nvSpPr>
        <p:spPr>
          <a:xfrm>
            <a:off x="0" y="1"/>
            <a:ext cx="9906000" cy="6858000"/>
          </a:xfrm>
          <a:prstGeom prst="rect">
            <a:avLst/>
          </a:prstGeom>
          <a:gradFill flip="none" rotWithShape="1">
            <a:gsLst>
              <a:gs pos="70000">
                <a:schemeClr val="tx1">
                  <a:alpha val="0"/>
                </a:schemeClr>
              </a:gs>
              <a:gs pos="100000">
                <a:schemeClr val="tx1">
                  <a:alpha val="7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dirty="0"/>
          </a:p>
        </p:txBody>
      </p:sp>
      <p:sp>
        <p:nvSpPr>
          <p:cNvPr id="13" name="Text Placeholder 12">
            <a:extLst>
              <a:ext uri="{FF2B5EF4-FFF2-40B4-BE49-F238E27FC236}">
                <a16:creationId xmlns:a16="http://schemas.microsoft.com/office/drawing/2014/main" id="{6A991D7A-A48B-465E-9937-C66BC43F3B2F}"/>
              </a:ext>
            </a:extLst>
          </p:cNvPr>
          <p:cNvSpPr>
            <a:spLocks noGrp="1"/>
          </p:cNvSpPr>
          <p:nvPr>
            <p:ph type="body" sz="quarter" idx="12" hasCustomPrompt="1"/>
          </p:nvPr>
        </p:nvSpPr>
        <p:spPr>
          <a:xfrm>
            <a:off x="273447" y="3501000"/>
            <a:ext cx="4679553" cy="2735262"/>
          </a:xfrm>
        </p:spPr>
        <p:txBody>
          <a:bodyPr>
            <a:noAutofit/>
          </a:bodyPr>
          <a:lstStyle>
            <a:lvl1pPr marL="0" indent="0">
              <a:buNone/>
              <a:defRPr sz="2925">
                <a:solidFill>
                  <a:schemeClr val="tx2"/>
                </a:solidFill>
              </a:defRPr>
            </a:lvl1pPr>
          </a:lstStyle>
          <a:p>
            <a:pPr lvl="0"/>
            <a:r>
              <a:rPr lang="es-419" noProof="0" dirty="0"/>
              <a:t>Su nombre</a:t>
            </a:r>
          </a:p>
          <a:p>
            <a:pPr lvl="0"/>
            <a:r>
              <a:rPr lang="es-419" noProof="0" dirty="0"/>
              <a:t>Nombre del profesor</a:t>
            </a:r>
          </a:p>
          <a:p>
            <a:pPr lvl="0"/>
            <a:r>
              <a:rPr lang="es-419" noProof="0" dirty="0"/>
              <a:t>Escuela</a:t>
            </a:r>
          </a:p>
          <a:p>
            <a:pPr lvl="0"/>
            <a:r>
              <a:rPr lang="es-419" noProof="0" dirty="0"/>
              <a:t>Fecha</a:t>
            </a:r>
          </a:p>
        </p:txBody>
      </p:sp>
      <p:sp>
        <p:nvSpPr>
          <p:cNvPr id="2" name="Title 1">
            <a:extLst>
              <a:ext uri="{FF2B5EF4-FFF2-40B4-BE49-F238E27FC236}">
                <a16:creationId xmlns:a16="http://schemas.microsoft.com/office/drawing/2014/main" id="{7D165040-5BDA-4405-B53B-23E35F213E0D}"/>
              </a:ext>
            </a:extLst>
          </p:cNvPr>
          <p:cNvSpPr>
            <a:spLocks noGrp="1"/>
          </p:cNvSpPr>
          <p:nvPr>
            <p:ph type="title" hasCustomPrompt="1"/>
          </p:nvPr>
        </p:nvSpPr>
        <p:spPr>
          <a:xfrm>
            <a:off x="273000" y="1269000"/>
            <a:ext cx="9360000" cy="1800000"/>
          </a:xfrm>
        </p:spPr>
        <p:txBody>
          <a:bodyPr anchor="t"/>
          <a:lstStyle>
            <a:lvl1pPr>
              <a:defRPr b="1">
                <a:solidFill>
                  <a:schemeClr val="tx2"/>
                </a:solidFill>
              </a:defRPr>
            </a:lvl1pPr>
          </a:lstStyle>
          <a:p>
            <a:pPr lvl="0"/>
            <a:r>
              <a:rPr lang="es-419" noProof="0" dirty="0"/>
              <a:t>NOMBRE DEL PROYECTO</a:t>
            </a:r>
          </a:p>
        </p:txBody>
      </p:sp>
    </p:spTree>
    <p:extLst>
      <p:ext uri="{BB962C8B-B14F-4D97-AF65-F5344CB8AC3E}">
        <p14:creationId xmlns:p14="http://schemas.microsoft.com/office/powerpoint/2010/main" val="11208704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Resumen de Proyecto">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73B65BC-ED1F-4E11-8CD2-27879C134D6C}"/>
              </a:ext>
            </a:extLst>
          </p:cNvPr>
          <p:cNvSpPr>
            <a:spLocks noGrp="1"/>
          </p:cNvSpPr>
          <p:nvPr>
            <p:ph type="ctrTitle" hasCustomPrompt="1"/>
          </p:nvPr>
        </p:nvSpPr>
        <p:spPr>
          <a:xfrm>
            <a:off x="273000" y="261000"/>
            <a:ext cx="9360000" cy="1224000"/>
          </a:xfrm>
        </p:spPr>
        <p:txBody>
          <a:bodyPr anchor="b">
            <a:noAutofit/>
          </a:bodyPr>
          <a:lstStyle>
            <a:lvl1pPr algn="l">
              <a:defRPr sz="4875">
                <a:solidFill>
                  <a:schemeClr val="accent3"/>
                </a:solidFill>
                <a:latin typeface="+mj-lt"/>
                <a:cs typeface="Arial Nova Cond" panose="020B0604020202020204" pitchFamily="34" charset="0"/>
              </a:defRPr>
            </a:lvl1pPr>
          </a:lstStyle>
          <a:p>
            <a:r>
              <a:rPr lang="es-419" noProof="0" dirty="0"/>
              <a:t>RESUMEN DE PROYECTO</a:t>
            </a:r>
          </a:p>
        </p:txBody>
      </p:sp>
      <p:sp>
        <p:nvSpPr>
          <p:cNvPr id="9" name="Content Placeholder 7">
            <a:extLst>
              <a:ext uri="{FF2B5EF4-FFF2-40B4-BE49-F238E27FC236}">
                <a16:creationId xmlns:a16="http://schemas.microsoft.com/office/drawing/2014/main" id="{E5222D5C-13B5-45BB-9749-CD2A06E863DC}"/>
              </a:ext>
            </a:extLst>
          </p:cNvPr>
          <p:cNvSpPr>
            <a:spLocks noGrp="1"/>
          </p:cNvSpPr>
          <p:nvPr>
            <p:ph sz="quarter" idx="11"/>
          </p:nvPr>
        </p:nvSpPr>
        <p:spPr>
          <a:xfrm>
            <a:off x="273000" y="1628775"/>
            <a:ext cx="4562177" cy="4535488"/>
          </a:xfrm>
        </p:spPr>
        <p:txBody>
          <a:bodyPr>
            <a:normAutofit/>
          </a:bodyPr>
          <a:lstStyle>
            <a:lvl1pPr marL="0" indent="0">
              <a:buNone/>
              <a:defRPr sz="2438"/>
            </a:lvl1pPr>
            <a:lvl2pPr marL="371475" indent="0">
              <a:buNone/>
              <a:defRPr sz="2438"/>
            </a:lvl2pPr>
            <a:lvl3pPr marL="742950" indent="0">
              <a:buNone/>
              <a:defRPr sz="2438"/>
            </a:lvl3pPr>
            <a:lvl4pPr marL="1114425" indent="0">
              <a:buNone/>
              <a:defRPr sz="2438"/>
            </a:lvl4pPr>
            <a:lvl5pPr marL="1485900" indent="0">
              <a:buNone/>
              <a:defRPr sz="2438"/>
            </a:lvl5pPr>
          </a:lstStyle>
          <a:p>
            <a:pPr lvl="0"/>
            <a:r>
              <a:rPr lang="es-ES" noProof="0"/>
              <a:t>Editar el estilo de texto del patrón</a:t>
            </a:r>
          </a:p>
        </p:txBody>
      </p:sp>
    </p:spTree>
    <p:extLst>
      <p:ext uri="{BB962C8B-B14F-4D97-AF65-F5344CB8AC3E}">
        <p14:creationId xmlns:p14="http://schemas.microsoft.com/office/powerpoint/2010/main" val="42318269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vestigació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73B65BC-ED1F-4E11-8CD2-27879C134D6C}"/>
              </a:ext>
            </a:extLst>
          </p:cNvPr>
          <p:cNvSpPr>
            <a:spLocks noGrp="1"/>
          </p:cNvSpPr>
          <p:nvPr>
            <p:ph type="ctrTitle" hasCustomPrompt="1"/>
          </p:nvPr>
        </p:nvSpPr>
        <p:spPr>
          <a:xfrm>
            <a:off x="273000" y="261000"/>
            <a:ext cx="9360000" cy="1224000"/>
          </a:xfrm>
        </p:spPr>
        <p:txBody>
          <a:bodyPr anchor="b">
            <a:noAutofit/>
          </a:bodyPr>
          <a:lstStyle>
            <a:lvl1pPr algn="l">
              <a:defRPr sz="4875">
                <a:solidFill>
                  <a:schemeClr val="accent3"/>
                </a:solidFill>
                <a:latin typeface="+mj-lt"/>
                <a:cs typeface="Arial Nova Cond" panose="020B0604020202020204" pitchFamily="34" charset="0"/>
              </a:defRPr>
            </a:lvl1pPr>
          </a:lstStyle>
          <a:p>
            <a:r>
              <a:rPr lang="es-419" noProof="0" dirty="0"/>
              <a:t>INVESTIGACIÓN</a:t>
            </a:r>
          </a:p>
        </p:txBody>
      </p:sp>
      <p:sp>
        <p:nvSpPr>
          <p:cNvPr id="6" name="Content Placeholder 7">
            <a:extLst>
              <a:ext uri="{FF2B5EF4-FFF2-40B4-BE49-F238E27FC236}">
                <a16:creationId xmlns:a16="http://schemas.microsoft.com/office/drawing/2014/main" id="{287BCA3F-9EE5-4C8F-A070-1E38715B0063}"/>
              </a:ext>
            </a:extLst>
          </p:cNvPr>
          <p:cNvSpPr>
            <a:spLocks noGrp="1"/>
          </p:cNvSpPr>
          <p:nvPr>
            <p:ph sz="quarter" idx="10"/>
          </p:nvPr>
        </p:nvSpPr>
        <p:spPr>
          <a:xfrm>
            <a:off x="5070823" y="1628775"/>
            <a:ext cx="4562177" cy="4535488"/>
          </a:xfrm>
        </p:spPr>
        <p:txBody>
          <a:bodyPr>
            <a:normAutofit/>
          </a:bodyPr>
          <a:lstStyle>
            <a:lvl1pPr marL="0" indent="0">
              <a:buNone/>
              <a:defRPr sz="2438"/>
            </a:lvl1pPr>
            <a:lvl2pPr marL="371475" indent="0">
              <a:buNone/>
              <a:defRPr sz="2438"/>
            </a:lvl2pPr>
            <a:lvl3pPr marL="742950" indent="0">
              <a:buNone/>
              <a:defRPr sz="2438"/>
            </a:lvl3pPr>
            <a:lvl4pPr marL="1114425" indent="0">
              <a:buNone/>
              <a:defRPr sz="2438"/>
            </a:lvl4pPr>
            <a:lvl5pPr marL="1485900" indent="0">
              <a:buNone/>
              <a:defRPr sz="2438"/>
            </a:lvl5pPr>
          </a:lstStyle>
          <a:p>
            <a:pPr lvl="0"/>
            <a:r>
              <a:rPr lang="es-ES" noProof="0"/>
              <a:t>Editar el estilo de texto del patrón</a:t>
            </a:r>
          </a:p>
        </p:txBody>
      </p:sp>
    </p:spTree>
    <p:extLst>
      <p:ext uri="{BB962C8B-B14F-4D97-AF65-F5344CB8AC3E}">
        <p14:creationId xmlns:p14="http://schemas.microsoft.com/office/powerpoint/2010/main" val="25629065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ocedimiento">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73B65BC-ED1F-4E11-8CD2-27879C134D6C}"/>
              </a:ext>
            </a:extLst>
          </p:cNvPr>
          <p:cNvSpPr>
            <a:spLocks noGrp="1"/>
          </p:cNvSpPr>
          <p:nvPr>
            <p:ph type="ctrTitle" hasCustomPrompt="1"/>
          </p:nvPr>
        </p:nvSpPr>
        <p:spPr>
          <a:xfrm>
            <a:off x="273000" y="261000"/>
            <a:ext cx="9360000" cy="1224000"/>
          </a:xfrm>
        </p:spPr>
        <p:txBody>
          <a:bodyPr anchor="b">
            <a:noAutofit/>
          </a:bodyPr>
          <a:lstStyle>
            <a:lvl1pPr algn="l">
              <a:defRPr sz="4875">
                <a:solidFill>
                  <a:schemeClr val="accent3"/>
                </a:solidFill>
                <a:latin typeface="+mj-lt"/>
                <a:cs typeface="Arial Nova Cond" panose="020B0604020202020204" pitchFamily="34" charset="0"/>
              </a:defRPr>
            </a:lvl1pPr>
          </a:lstStyle>
          <a:p>
            <a:r>
              <a:rPr lang="es-419" noProof="0" dirty="0"/>
              <a:t>PROCEDIMIENTO</a:t>
            </a:r>
          </a:p>
        </p:txBody>
      </p:sp>
      <p:sp>
        <p:nvSpPr>
          <p:cNvPr id="6" name="Content Placeholder 7">
            <a:extLst>
              <a:ext uri="{FF2B5EF4-FFF2-40B4-BE49-F238E27FC236}">
                <a16:creationId xmlns:a16="http://schemas.microsoft.com/office/drawing/2014/main" id="{94149598-B48E-4B55-976A-D24F96208AA1}"/>
              </a:ext>
            </a:extLst>
          </p:cNvPr>
          <p:cNvSpPr>
            <a:spLocks noGrp="1"/>
          </p:cNvSpPr>
          <p:nvPr>
            <p:ph sz="quarter" idx="10"/>
          </p:nvPr>
        </p:nvSpPr>
        <p:spPr>
          <a:xfrm>
            <a:off x="5070823" y="1628775"/>
            <a:ext cx="4562177" cy="4535488"/>
          </a:xfrm>
        </p:spPr>
        <p:txBody>
          <a:bodyPr>
            <a:normAutofit/>
          </a:bodyPr>
          <a:lstStyle>
            <a:lvl1pPr marL="0" indent="0">
              <a:buNone/>
              <a:defRPr sz="2438"/>
            </a:lvl1pPr>
            <a:lvl2pPr marL="371475" indent="0">
              <a:buNone/>
              <a:defRPr sz="2438"/>
            </a:lvl2pPr>
            <a:lvl3pPr marL="742950" indent="0">
              <a:buNone/>
              <a:defRPr sz="2438"/>
            </a:lvl3pPr>
            <a:lvl4pPr marL="1114425" indent="0">
              <a:buNone/>
              <a:defRPr sz="2438"/>
            </a:lvl4pPr>
            <a:lvl5pPr marL="1485900" indent="0">
              <a:buNone/>
              <a:defRPr sz="2438"/>
            </a:lvl5pPr>
          </a:lstStyle>
          <a:p>
            <a:pPr lvl="0"/>
            <a:r>
              <a:rPr lang="es-ES" noProof="0"/>
              <a:t>Editar el estilo de texto del patrón</a:t>
            </a:r>
          </a:p>
        </p:txBody>
      </p:sp>
      <p:sp>
        <p:nvSpPr>
          <p:cNvPr id="7" name="Content Placeholder 7">
            <a:extLst>
              <a:ext uri="{FF2B5EF4-FFF2-40B4-BE49-F238E27FC236}">
                <a16:creationId xmlns:a16="http://schemas.microsoft.com/office/drawing/2014/main" id="{D219114E-5ECA-4366-8381-58F6FA247A4B}"/>
              </a:ext>
            </a:extLst>
          </p:cNvPr>
          <p:cNvSpPr>
            <a:spLocks noGrp="1"/>
          </p:cNvSpPr>
          <p:nvPr>
            <p:ph sz="quarter" idx="11"/>
          </p:nvPr>
        </p:nvSpPr>
        <p:spPr>
          <a:xfrm>
            <a:off x="273000" y="1628775"/>
            <a:ext cx="4562177" cy="4535488"/>
          </a:xfrm>
        </p:spPr>
        <p:txBody>
          <a:bodyPr>
            <a:normAutofit/>
          </a:bodyPr>
          <a:lstStyle>
            <a:lvl1pPr marL="0" indent="0">
              <a:buNone/>
              <a:defRPr sz="2438"/>
            </a:lvl1pPr>
            <a:lvl2pPr marL="371475" indent="0">
              <a:buNone/>
              <a:defRPr sz="2438"/>
            </a:lvl2pPr>
            <a:lvl3pPr marL="742950" indent="0">
              <a:buNone/>
              <a:defRPr sz="2438"/>
            </a:lvl3pPr>
            <a:lvl4pPr marL="1114425" indent="0">
              <a:buNone/>
              <a:defRPr sz="2438"/>
            </a:lvl4pPr>
            <a:lvl5pPr marL="1485900" indent="0">
              <a:buNone/>
              <a:defRPr sz="2438"/>
            </a:lvl5pPr>
          </a:lstStyle>
          <a:p>
            <a:pPr lvl="0"/>
            <a:r>
              <a:rPr lang="es-ES" noProof="0"/>
              <a:t>Editar el estilo de texto del patrón</a:t>
            </a:r>
          </a:p>
        </p:txBody>
      </p:sp>
    </p:spTree>
    <p:extLst>
      <p:ext uri="{BB962C8B-B14F-4D97-AF65-F5344CB8AC3E}">
        <p14:creationId xmlns:p14="http://schemas.microsoft.com/office/powerpoint/2010/main" val="41444408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atos/Observaciones">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73B65BC-ED1F-4E11-8CD2-27879C134D6C}"/>
              </a:ext>
            </a:extLst>
          </p:cNvPr>
          <p:cNvSpPr>
            <a:spLocks noGrp="1"/>
          </p:cNvSpPr>
          <p:nvPr>
            <p:ph type="ctrTitle" hasCustomPrompt="1"/>
          </p:nvPr>
        </p:nvSpPr>
        <p:spPr>
          <a:xfrm>
            <a:off x="273000" y="261000"/>
            <a:ext cx="9360000" cy="1224000"/>
          </a:xfrm>
        </p:spPr>
        <p:txBody>
          <a:bodyPr anchor="b">
            <a:noAutofit/>
          </a:bodyPr>
          <a:lstStyle>
            <a:lvl1pPr algn="l">
              <a:defRPr sz="4875">
                <a:solidFill>
                  <a:schemeClr val="accent3"/>
                </a:solidFill>
                <a:latin typeface="+mj-lt"/>
                <a:cs typeface="Arial Nova Cond" panose="020B0604020202020204" pitchFamily="34" charset="0"/>
              </a:defRPr>
            </a:lvl1pPr>
          </a:lstStyle>
          <a:p>
            <a:r>
              <a:rPr lang="es-419" noProof="0" dirty="0"/>
              <a:t>DATOS/OBSERVACIONES</a:t>
            </a:r>
          </a:p>
        </p:txBody>
      </p:sp>
      <p:sp>
        <p:nvSpPr>
          <p:cNvPr id="6" name="Content Placeholder 7">
            <a:extLst>
              <a:ext uri="{FF2B5EF4-FFF2-40B4-BE49-F238E27FC236}">
                <a16:creationId xmlns:a16="http://schemas.microsoft.com/office/drawing/2014/main" id="{361C4FC2-0C19-4353-8988-7DF736580150}"/>
              </a:ext>
            </a:extLst>
          </p:cNvPr>
          <p:cNvSpPr>
            <a:spLocks noGrp="1"/>
          </p:cNvSpPr>
          <p:nvPr>
            <p:ph sz="quarter" idx="10"/>
          </p:nvPr>
        </p:nvSpPr>
        <p:spPr>
          <a:xfrm>
            <a:off x="5070823" y="1628775"/>
            <a:ext cx="4562177" cy="4535488"/>
          </a:xfrm>
        </p:spPr>
        <p:txBody>
          <a:bodyPr>
            <a:normAutofit/>
          </a:bodyPr>
          <a:lstStyle>
            <a:lvl1pPr marL="0" indent="0">
              <a:buNone/>
              <a:defRPr sz="2438"/>
            </a:lvl1pPr>
            <a:lvl2pPr marL="371475" indent="0">
              <a:buNone/>
              <a:defRPr sz="2438"/>
            </a:lvl2pPr>
            <a:lvl3pPr marL="742950" indent="0">
              <a:buNone/>
              <a:defRPr sz="2438"/>
            </a:lvl3pPr>
            <a:lvl4pPr marL="1114425" indent="0">
              <a:buNone/>
              <a:defRPr sz="2438"/>
            </a:lvl4pPr>
            <a:lvl5pPr marL="1485900" indent="0">
              <a:buNone/>
              <a:defRPr sz="2438"/>
            </a:lvl5pPr>
          </a:lstStyle>
          <a:p>
            <a:pPr lvl="0"/>
            <a:r>
              <a:rPr lang="es-ES" noProof="0"/>
              <a:t>Editar el estilo de texto del patrón</a:t>
            </a:r>
          </a:p>
        </p:txBody>
      </p:sp>
      <p:sp>
        <p:nvSpPr>
          <p:cNvPr id="7" name="Content Placeholder 7">
            <a:extLst>
              <a:ext uri="{FF2B5EF4-FFF2-40B4-BE49-F238E27FC236}">
                <a16:creationId xmlns:a16="http://schemas.microsoft.com/office/drawing/2014/main" id="{F1058464-D459-4155-A53D-FFB15AE5C185}"/>
              </a:ext>
            </a:extLst>
          </p:cNvPr>
          <p:cNvSpPr>
            <a:spLocks noGrp="1"/>
          </p:cNvSpPr>
          <p:nvPr>
            <p:ph sz="quarter" idx="11"/>
          </p:nvPr>
        </p:nvSpPr>
        <p:spPr>
          <a:xfrm>
            <a:off x="273000" y="1628775"/>
            <a:ext cx="4562177" cy="4535488"/>
          </a:xfrm>
        </p:spPr>
        <p:txBody>
          <a:bodyPr>
            <a:normAutofit/>
          </a:bodyPr>
          <a:lstStyle>
            <a:lvl1pPr marL="0" indent="0">
              <a:buNone/>
              <a:defRPr sz="2438"/>
            </a:lvl1pPr>
            <a:lvl2pPr marL="371475" indent="0">
              <a:buNone/>
              <a:defRPr sz="2438"/>
            </a:lvl2pPr>
            <a:lvl3pPr marL="742950" indent="0">
              <a:buNone/>
              <a:defRPr sz="2438"/>
            </a:lvl3pPr>
            <a:lvl4pPr marL="1114425" indent="0">
              <a:buNone/>
              <a:defRPr sz="2438"/>
            </a:lvl4pPr>
            <a:lvl5pPr marL="1485900" indent="0">
              <a:buNone/>
              <a:defRPr sz="2438"/>
            </a:lvl5pPr>
          </a:lstStyle>
          <a:p>
            <a:pPr lvl="0"/>
            <a:r>
              <a:rPr lang="es-ES" noProof="0"/>
              <a:t>Editar el estilo de texto del patrón</a:t>
            </a:r>
          </a:p>
        </p:txBody>
      </p:sp>
    </p:spTree>
    <p:extLst>
      <p:ext uri="{BB962C8B-B14F-4D97-AF65-F5344CB8AC3E}">
        <p14:creationId xmlns:p14="http://schemas.microsoft.com/office/powerpoint/2010/main" val="16213151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clusió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73B65BC-ED1F-4E11-8CD2-27879C134D6C}"/>
              </a:ext>
            </a:extLst>
          </p:cNvPr>
          <p:cNvSpPr>
            <a:spLocks noGrp="1"/>
          </p:cNvSpPr>
          <p:nvPr>
            <p:ph type="ctrTitle" hasCustomPrompt="1"/>
          </p:nvPr>
        </p:nvSpPr>
        <p:spPr>
          <a:xfrm>
            <a:off x="273000" y="261000"/>
            <a:ext cx="9360000" cy="1224000"/>
          </a:xfrm>
        </p:spPr>
        <p:txBody>
          <a:bodyPr anchor="b">
            <a:noAutofit/>
          </a:bodyPr>
          <a:lstStyle>
            <a:lvl1pPr algn="l">
              <a:defRPr sz="4875">
                <a:solidFill>
                  <a:schemeClr val="accent3"/>
                </a:solidFill>
                <a:latin typeface="+mj-lt"/>
                <a:cs typeface="Arial Nova Cond" panose="020B0604020202020204" pitchFamily="34" charset="0"/>
              </a:defRPr>
            </a:lvl1pPr>
          </a:lstStyle>
          <a:p>
            <a:r>
              <a:rPr lang="es-419" noProof="0" dirty="0"/>
              <a:t>CONCLUSIONES</a:t>
            </a:r>
          </a:p>
        </p:txBody>
      </p:sp>
      <p:sp>
        <p:nvSpPr>
          <p:cNvPr id="7" name="Content Placeholder 7">
            <a:extLst>
              <a:ext uri="{FF2B5EF4-FFF2-40B4-BE49-F238E27FC236}">
                <a16:creationId xmlns:a16="http://schemas.microsoft.com/office/drawing/2014/main" id="{1780D337-5125-4C9C-9B06-8B3F72A1594F}"/>
              </a:ext>
            </a:extLst>
          </p:cNvPr>
          <p:cNvSpPr>
            <a:spLocks noGrp="1"/>
          </p:cNvSpPr>
          <p:nvPr>
            <p:ph sz="quarter" idx="11"/>
          </p:nvPr>
        </p:nvSpPr>
        <p:spPr>
          <a:xfrm>
            <a:off x="273000" y="1628775"/>
            <a:ext cx="9360000" cy="4535488"/>
          </a:xfrm>
        </p:spPr>
        <p:txBody>
          <a:bodyPr>
            <a:normAutofit/>
          </a:bodyPr>
          <a:lstStyle>
            <a:lvl1pPr marL="0" indent="0">
              <a:buNone/>
              <a:defRPr sz="2438"/>
            </a:lvl1pPr>
            <a:lvl2pPr marL="371475" indent="0">
              <a:buNone/>
              <a:defRPr sz="2438"/>
            </a:lvl2pPr>
            <a:lvl3pPr marL="742950" indent="0">
              <a:buNone/>
              <a:defRPr sz="2438"/>
            </a:lvl3pPr>
            <a:lvl4pPr marL="1114425" indent="0">
              <a:buNone/>
              <a:defRPr sz="2438"/>
            </a:lvl4pPr>
            <a:lvl5pPr marL="1485900" indent="0">
              <a:buNone/>
              <a:defRPr sz="2438"/>
            </a:lvl5pPr>
          </a:lstStyle>
          <a:p>
            <a:pPr lvl="0"/>
            <a:r>
              <a:rPr lang="es-ES" noProof="0"/>
              <a:t>Editar el estilo de texto del patrón</a:t>
            </a:r>
          </a:p>
        </p:txBody>
      </p:sp>
    </p:spTree>
    <p:extLst>
      <p:ext uri="{BB962C8B-B14F-4D97-AF65-F5344CB8AC3E}">
        <p14:creationId xmlns:p14="http://schemas.microsoft.com/office/powerpoint/2010/main" val="25171194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rabajos citados">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73B65BC-ED1F-4E11-8CD2-27879C134D6C}"/>
              </a:ext>
            </a:extLst>
          </p:cNvPr>
          <p:cNvSpPr>
            <a:spLocks noGrp="1"/>
          </p:cNvSpPr>
          <p:nvPr>
            <p:ph type="ctrTitle" hasCustomPrompt="1"/>
          </p:nvPr>
        </p:nvSpPr>
        <p:spPr>
          <a:xfrm>
            <a:off x="273000" y="261000"/>
            <a:ext cx="9360000" cy="1224000"/>
          </a:xfrm>
        </p:spPr>
        <p:txBody>
          <a:bodyPr anchor="b">
            <a:noAutofit/>
          </a:bodyPr>
          <a:lstStyle>
            <a:lvl1pPr algn="l">
              <a:defRPr sz="4875">
                <a:solidFill>
                  <a:schemeClr val="accent3"/>
                </a:solidFill>
                <a:latin typeface="+mj-lt"/>
                <a:cs typeface="Arial Nova Cond" panose="020B0604020202020204" pitchFamily="34" charset="0"/>
              </a:defRPr>
            </a:lvl1pPr>
          </a:lstStyle>
          <a:p>
            <a:r>
              <a:rPr lang="es-419" noProof="0" dirty="0"/>
              <a:t>Trabajos citados</a:t>
            </a:r>
          </a:p>
        </p:txBody>
      </p:sp>
      <p:sp>
        <p:nvSpPr>
          <p:cNvPr id="7" name="Content Placeholder 7">
            <a:extLst>
              <a:ext uri="{FF2B5EF4-FFF2-40B4-BE49-F238E27FC236}">
                <a16:creationId xmlns:a16="http://schemas.microsoft.com/office/drawing/2014/main" id="{C31EA982-5E0F-408B-B3DC-45CB263529BC}"/>
              </a:ext>
            </a:extLst>
          </p:cNvPr>
          <p:cNvSpPr>
            <a:spLocks noGrp="1"/>
          </p:cNvSpPr>
          <p:nvPr>
            <p:ph sz="quarter" idx="11"/>
          </p:nvPr>
        </p:nvSpPr>
        <p:spPr>
          <a:xfrm>
            <a:off x="273000" y="1628775"/>
            <a:ext cx="9360000" cy="4535488"/>
          </a:xfrm>
        </p:spPr>
        <p:txBody>
          <a:bodyPr>
            <a:normAutofit/>
          </a:bodyPr>
          <a:lstStyle>
            <a:lvl1pPr marL="234000" indent="-234000">
              <a:buFont typeface="Arial" panose="020B0604020202020204" pitchFamily="34" charset="0"/>
              <a:buChar char="•"/>
              <a:defRPr sz="2438"/>
            </a:lvl1pPr>
            <a:lvl2pPr marL="371475" indent="0">
              <a:buNone/>
              <a:defRPr sz="2438"/>
            </a:lvl2pPr>
            <a:lvl3pPr marL="742950" indent="0">
              <a:buNone/>
              <a:defRPr sz="2438"/>
            </a:lvl3pPr>
            <a:lvl4pPr marL="1114425" indent="0">
              <a:buNone/>
              <a:defRPr sz="2438"/>
            </a:lvl4pPr>
            <a:lvl5pPr marL="1485900" indent="0">
              <a:buNone/>
              <a:defRPr sz="2438"/>
            </a:lvl5pPr>
          </a:lstStyle>
          <a:p>
            <a:pPr lvl="0"/>
            <a:r>
              <a:rPr lang="es-ES" noProof="0"/>
              <a:t>Editar el estilo de texto del patrón</a:t>
            </a:r>
          </a:p>
        </p:txBody>
      </p:sp>
    </p:spTree>
    <p:extLst>
      <p:ext uri="{BB962C8B-B14F-4D97-AF65-F5344CB8AC3E}">
        <p14:creationId xmlns:p14="http://schemas.microsoft.com/office/powerpoint/2010/main" val="30733889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Sólo títul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2C925-8B44-44C6-A649-F0FB17E738AE}"/>
              </a:ext>
            </a:extLst>
          </p:cNvPr>
          <p:cNvSpPr>
            <a:spLocks noGrp="1"/>
          </p:cNvSpPr>
          <p:nvPr>
            <p:ph type="title" hasCustomPrompt="1"/>
          </p:nvPr>
        </p:nvSpPr>
        <p:spPr>
          <a:xfrm>
            <a:off x="273000" y="144016"/>
            <a:ext cx="9360000" cy="1700808"/>
          </a:xfrm>
        </p:spPr>
        <p:txBody>
          <a:bodyPr/>
          <a:lstStyle/>
          <a:p>
            <a:r>
              <a:rPr lang="es-419" noProof="0" dirty="0"/>
              <a:t>HAGA CLIC PARA EDITAR EL ESTILO DE TÍTULO PRINCIPAL</a:t>
            </a:r>
          </a:p>
        </p:txBody>
      </p:sp>
    </p:spTree>
    <p:extLst>
      <p:ext uri="{BB962C8B-B14F-4D97-AF65-F5344CB8AC3E}">
        <p14:creationId xmlns:p14="http://schemas.microsoft.com/office/powerpoint/2010/main" val="1998048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1892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microsoft.com/office/2007/relationships/hdphoto" Target="../media/hdphoto1.wdp"/><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74CD960-83A7-46AA-B9DF-F84C11AFF377}"/>
              </a:ext>
            </a:extLst>
          </p:cNvPr>
          <p:cNvSpPr/>
          <p:nvPr userDrawn="1"/>
        </p:nvSpPr>
        <p:spPr>
          <a:xfrm>
            <a:off x="0" y="0"/>
            <a:ext cx="9906000" cy="6858000"/>
          </a:xfrm>
          <a:prstGeom prst="rect">
            <a:avLst/>
          </a:prstGeom>
          <a:blipFill dpi="0" rotWithShape="1">
            <a:blip r:embed="rId11">
              <a:lum bright="70000" contrast="-70000"/>
              <a:extLst>
                <a:ext uri="{BEBA8EAE-BF5A-486C-A8C5-ECC9F3942E4B}">
                  <a14:imgProps xmlns:a14="http://schemas.microsoft.com/office/drawing/2010/main">
                    <a14:imgLayer r:embed="rId12">
                      <a14:imgEffect>
                        <a14:sharpenSoften amount="-50000"/>
                      </a14:imgEffect>
                      <a14:imgEffect>
                        <a14:saturation sat="0"/>
                      </a14:imgEffect>
                      <a14:imgEffect>
                        <a14:brightnessContrast contrast="-1000"/>
                      </a14:imgEffect>
                    </a14:imgLayer>
                  </a14:imgProps>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419" sz="1463" noProof="0" dirty="0"/>
          </a:p>
        </p:txBody>
      </p:sp>
      <p:sp>
        <p:nvSpPr>
          <p:cNvPr id="2" name="Title Placeholder 1">
            <a:extLst>
              <a:ext uri="{FF2B5EF4-FFF2-40B4-BE49-F238E27FC236}">
                <a16:creationId xmlns:a16="http://schemas.microsoft.com/office/drawing/2014/main" id="{61A9A825-7557-4500-8CCD-1373C95FFBEB}"/>
              </a:ext>
            </a:extLst>
          </p:cNvPr>
          <p:cNvSpPr>
            <a:spLocks noGrp="1"/>
          </p:cNvSpPr>
          <p:nvPr>
            <p:ph type="title"/>
          </p:nvPr>
        </p:nvSpPr>
        <p:spPr>
          <a:xfrm>
            <a:off x="273000" y="75649"/>
            <a:ext cx="9360000" cy="1620000"/>
          </a:xfrm>
          <a:prstGeom prst="rect">
            <a:avLst/>
          </a:prstGeom>
        </p:spPr>
        <p:txBody>
          <a:bodyPr vert="horz" lIns="91440" tIns="45720" rIns="91440" bIns="45720" rtlCol="0" anchor="b">
            <a:normAutofit/>
          </a:bodyPr>
          <a:lstStyle/>
          <a:p>
            <a:r>
              <a:rPr lang="es-419" noProof="0" dirty="0"/>
              <a:t>Haga clic para editar el estilo de título principal</a:t>
            </a:r>
          </a:p>
        </p:txBody>
      </p:sp>
      <p:sp>
        <p:nvSpPr>
          <p:cNvPr id="3" name="Text Placeholder 2">
            <a:extLst>
              <a:ext uri="{FF2B5EF4-FFF2-40B4-BE49-F238E27FC236}">
                <a16:creationId xmlns:a16="http://schemas.microsoft.com/office/drawing/2014/main" id="{84C4F931-B635-4B85-BE10-74008338EEF8}"/>
              </a:ext>
            </a:extLst>
          </p:cNvPr>
          <p:cNvSpPr>
            <a:spLocks noGrp="1"/>
          </p:cNvSpPr>
          <p:nvPr>
            <p:ph type="body" idx="1"/>
          </p:nvPr>
        </p:nvSpPr>
        <p:spPr>
          <a:xfrm>
            <a:off x="273000" y="1746000"/>
            <a:ext cx="9360000" cy="4320000"/>
          </a:xfrm>
          <a:prstGeom prst="rect">
            <a:avLst/>
          </a:prstGeom>
        </p:spPr>
        <p:txBody>
          <a:bodyPr vert="horz" lIns="91440" tIns="45720" rIns="91440" bIns="45720" rtlCol="0">
            <a:normAutofit/>
          </a:bodyPr>
          <a:lstStyle/>
          <a:p>
            <a:pPr lvl="0"/>
            <a:r>
              <a:rPr lang="es-419" noProof="0" dirty="0"/>
              <a:t>Editar estilos de texto principal</a:t>
            </a:r>
          </a:p>
          <a:p>
            <a:pPr lvl="1"/>
            <a:r>
              <a:rPr lang="es-419" noProof="0" dirty="0"/>
              <a:t>Segundo nivel</a:t>
            </a:r>
          </a:p>
          <a:p>
            <a:pPr lvl="2"/>
            <a:r>
              <a:rPr lang="es-419" noProof="0" dirty="0"/>
              <a:t>Tercer nivel</a:t>
            </a:r>
          </a:p>
          <a:p>
            <a:pPr lvl="3"/>
            <a:r>
              <a:rPr lang="es-419" noProof="0" dirty="0"/>
              <a:t>Cuarto nivel</a:t>
            </a:r>
          </a:p>
          <a:p>
            <a:pPr lvl="4"/>
            <a:r>
              <a:rPr lang="es-419" noProof="0" dirty="0"/>
              <a:t>Quinto nivel</a:t>
            </a:r>
          </a:p>
        </p:txBody>
      </p:sp>
      <p:sp>
        <p:nvSpPr>
          <p:cNvPr id="4" name="Date Placeholder 3">
            <a:extLst>
              <a:ext uri="{FF2B5EF4-FFF2-40B4-BE49-F238E27FC236}">
                <a16:creationId xmlns:a16="http://schemas.microsoft.com/office/drawing/2014/main" id="{159AE95C-FC17-478C-AA9E-710213A4FD4B}"/>
              </a:ext>
            </a:extLst>
          </p:cNvPr>
          <p:cNvSpPr>
            <a:spLocks noGrp="1"/>
          </p:cNvSpPr>
          <p:nvPr>
            <p:ph type="dt" sz="half" idx="2"/>
          </p:nvPr>
        </p:nvSpPr>
        <p:spPr>
          <a:xfrm>
            <a:off x="681038" y="6356351"/>
            <a:ext cx="2228850" cy="365125"/>
          </a:xfrm>
          <a:prstGeom prst="rect">
            <a:avLst/>
          </a:prstGeom>
        </p:spPr>
        <p:txBody>
          <a:bodyPr vert="horz" lIns="91440" tIns="45720" rIns="91440" bIns="45720" rtlCol="0" anchor="ctr"/>
          <a:lstStyle>
            <a:lvl1pPr algn="l">
              <a:defRPr sz="975">
                <a:solidFill>
                  <a:schemeClr val="tx1">
                    <a:tint val="75000"/>
                  </a:schemeClr>
                </a:solidFill>
              </a:defRPr>
            </a:lvl1pPr>
          </a:lstStyle>
          <a:p>
            <a:fld id="{C16087BD-8322-4F4F-8242-A7D958228D22}" type="datetime1">
              <a:rPr lang="es-ES" noProof="0" smtClean="0"/>
              <a:t>10/03/2022</a:t>
            </a:fld>
            <a:endParaRPr lang="es-419" noProof="0" dirty="0"/>
          </a:p>
        </p:txBody>
      </p:sp>
      <p:sp>
        <p:nvSpPr>
          <p:cNvPr id="5" name="Footer Placeholder 4">
            <a:extLst>
              <a:ext uri="{FF2B5EF4-FFF2-40B4-BE49-F238E27FC236}">
                <a16:creationId xmlns:a16="http://schemas.microsoft.com/office/drawing/2014/main" id="{15D4E31F-5B11-490E-AD3F-BE92E0F2DF15}"/>
              </a:ext>
            </a:extLst>
          </p:cNvPr>
          <p:cNvSpPr>
            <a:spLocks noGrp="1"/>
          </p:cNvSpPr>
          <p:nvPr>
            <p:ph type="ftr" sz="quarter" idx="3"/>
          </p:nvPr>
        </p:nvSpPr>
        <p:spPr>
          <a:xfrm>
            <a:off x="3281363" y="6356351"/>
            <a:ext cx="3343275" cy="365125"/>
          </a:xfrm>
          <a:prstGeom prst="rect">
            <a:avLst/>
          </a:prstGeom>
        </p:spPr>
        <p:txBody>
          <a:bodyPr vert="horz" lIns="91440" tIns="45720" rIns="91440" bIns="45720" rtlCol="0" anchor="ctr"/>
          <a:lstStyle>
            <a:lvl1pPr algn="ctr">
              <a:defRPr sz="975">
                <a:solidFill>
                  <a:schemeClr val="tx1">
                    <a:tint val="75000"/>
                  </a:schemeClr>
                </a:solidFill>
              </a:defRPr>
            </a:lvl1pPr>
          </a:lstStyle>
          <a:p>
            <a:endParaRPr lang="es-419" noProof="0" dirty="0"/>
          </a:p>
        </p:txBody>
      </p:sp>
      <p:sp>
        <p:nvSpPr>
          <p:cNvPr id="6" name="Slide Number Placeholder 5">
            <a:extLst>
              <a:ext uri="{FF2B5EF4-FFF2-40B4-BE49-F238E27FC236}">
                <a16:creationId xmlns:a16="http://schemas.microsoft.com/office/drawing/2014/main" id="{6FBDD7FA-F9F4-4DC4-9791-ACD495680E01}"/>
              </a:ext>
            </a:extLst>
          </p:cNvPr>
          <p:cNvSpPr>
            <a:spLocks noGrp="1"/>
          </p:cNvSpPr>
          <p:nvPr>
            <p:ph type="sldNum" sz="quarter" idx="4"/>
          </p:nvPr>
        </p:nvSpPr>
        <p:spPr>
          <a:xfrm>
            <a:off x="6996113" y="6356351"/>
            <a:ext cx="2228850" cy="365125"/>
          </a:xfrm>
          <a:prstGeom prst="rect">
            <a:avLst/>
          </a:prstGeom>
        </p:spPr>
        <p:txBody>
          <a:bodyPr vert="horz" lIns="91440" tIns="45720" rIns="91440" bIns="45720" rtlCol="0" anchor="ctr"/>
          <a:lstStyle>
            <a:lvl1pPr algn="r">
              <a:defRPr sz="975">
                <a:solidFill>
                  <a:schemeClr val="tx1">
                    <a:tint val="75000"/>
                  </a:schemeClr>
                </a:solidFill>
              </a:defRPr>
            </a:lvl1pPr>
          </a:lstStyle>
          <a:p>
            <a:fld id="{8A717781-12D9-4CDB-9AAE-83636CBD66D6}" type="slidenum">
              <a:rPr lang="es-419" noProof="0" smtClean="0"/>
              <a:t>‹Nº›</a:t>
            </a:fld>
            <a:endParaRPr lang="es-419" noProof="0" dirty="0"/>
          </a:p>
        </p:txBody>
      </p:sp>
    </p:spTree>
    <p:extLst>
      <p:ext uri="{BB962C8B-B14F-4D97-AF65-F5344CB8AC3E}">
        <p14:creationId xmlns:p14="http://schemas.microsoft.com/office/powerpoint/2010/main" val="1034248158"/>
      </p:ext>
    </p:extLst>
  </p:cSld>
  <p:clrMap bg1="lt1" tx1="dk1" bg2="lt2" tx2="dk2" accent1="accent1" accent2="accent2" accent3="accent3" accent4="accent4" accent5="accent5" accent6="accent6" hlink="hlink" folHlink="folHlink"/>
  <p:sldLayoutIdLst>
    <p:sldLayoutId id="2147483660" r:id="rId1"/>
    <p:sldLayoutId id="2147483651" r:id="rId2"/>
    <p:sldLayoutId id="2147483661" r:id="rId3"/>
    <p:sldLayoutId id="2147483662" r:id="rId4"/>
    <p:sldLayoutId id="2147483663" r:id="rId5"/>
    <p:sldLayoutId id="2147483664" r:id="rId6"/>
    <p:sldLayoutId id="2147483665" r:id="rId7"/>
    <p:sldLayoutId id="2147483654" r:id="rId8"/>
    <p:sldLayoutId id="2147483655" r:id="rId9"/>
  </p:sldLayoutIdLst>
  <p:hf sldNum="0" hdr="0" ftr="0"/>
  <p:txStyles>
    <p:titleStyle>
      <a:lvl1pPr algn="l" defTabSz="742950" rtl="0" eaLnBrk="1" latinLnBrk="0" hangingPunct="1">
        <a:lnSpc>
          <a:spcPct val="90000"/>
        </a:lnSpc>
        <a:spcBef>
          <a:spcPct val="0"/>
        </a:spcBef>
        <a:buNone/>
        <a:defRPr sz="4875" kern="1200" baseline="0">
          <a:solidFill>
            <a:schemeClr val="accent3"/>
          </a:solidFill>
          <a:latin typeface="+mj-lt"/>
          <a:ea typeface="+mj-ea"/>
          <a:cs typeface="+mj-cs"/>
        </a:defRPr>
      </a:lvl1pPr>
    </p:titleStyle>
    <p:bodyStyle>
      <a:lvl1pPr marL="185738" indent="-185738" algn="l" defTabSz="742950" rtl="0" eaLnBrk="1" latinLnBrk="0" hangingPunct="1">
        <a:lnSpc>
          <a:spcPct val="90000"/>
        </a:lnSpc>
        <a:spcBef>
          <a:spcPts val="813"/>
        </a:spcBef>
        <a:buFont typeface="Arial" panose="020B0604020202020204" pitchFamily="34" charset="0"/>
        <a:buChar char="•"/>
        <a:defRPr sz="1950" kern="1200">
          <a:solidFill>
            <a:schemeClr val="tx1"/>
          </a:solidFill>
          <a:latin typeface="+mn-lt"/>
          <a:ea typeface="+mn-ea"/>
          <a:cs typeface="+mn-cs"/>
        </a:defRPr>
      </a:lvl1pPr>
      <a:lvl2pPr marL="557213" indent="-185738" algn="l" defTabSz="742950" rtl="0" eaLnBrk="1" latinLnBrk="0" hangingPunct="1">
        <a:lnSpc>
          <a:spcPct val="90000"/>
        </a:lnSpc>
        <a:spcBef>
          <a:spcPts val="406"/>
        </a:spcBef>
        <a:buFont typeface="Arial" panose="020B0604020202020204" pitchFamily="34" charset="0"/>
        <a:buChar char="•"/>
        <a:defRPr sz="1950" kern="1200">
          <a:solidFill>
            <a:schemeClr val="tx1"/>
          </a:solidFill>
          <a:latin typeface="+mn-lt"/>
          <a:ea typeface="+mn-ea"/>
          <a:cs typeface="+mn-cs"/>
        </a:defRPr>
      </a:lvl2pPr>
      <a:lvl3pPr marL="928688" indent="-185738" algn="l" defTabSz="742950" rtl="0" eaLnBrk="1" latinLnBrk="0" hangingPunct="1">
        <a:lnSpc>
          <a:spcPct val="90000"/>
        </a:lnSpc>
        <a:spcBef>
          <a:spcPts val="406"/>
        </a:spcBef>
        <a:buFont typeface="Arial" panose="020B0604020202020204" pitchFamily="34" charset="0"/>
        <a:buChar char="•"/>
        <a:defRPr sz="1950" kern="1200">
          <a:solidFill>
            <a:schemeClr val="tx1"/>
          </a:solidFill>
          <a:latin typeface="+mn-lt"/>
          <a:ea typeface="+mn-ea"/>
          <a:cs typeface="+mn-cs"/>
        </a:defRPr>
      </a:lvl3pPr>
      <a:lvl4pPr marL="1300163" indent="-185738" algn="l" defTabSz="742950" rtl="0" eaLnBrk="1" latinLnBrk="0" hangingPunct="1">
        <a:lnSpc>
          <a:spcPct val="90000"/>
        </a:lnSpc>
        <a:spcBef>
          <a:spcPts val="406"/>
        </a:spcBef>
        <a:buFont typeface="Arial" panose="020B0604020202020204" pitchFamily="34" charset="0"/>
        <a:buChar char="•"/>
        <a:defRPr sz="1950" kern="1200">
          <a:solidFill>
            <a:schemeClr val="tx1"/>
          </a:solidFill>
          <a:latin typeface="+mn-lt"/>
          <a:ea typeface="+mn-ea"/>
          <a:cs typeface="+mn-cs"/>
        </a:defRPr>
      </a:lvl4pPr>
      <a:lvl5pPr marL="1671638" indent="-185738" algn="l" defTabSz="742950" rtl="0" eaLnBrk="1" latinLnBrk="0" hangingPunct="1">
        <a:lnSpc>
          <a:spcPct val="90000"/>
        </a:lnSpc>
        <a:spcBef>
          <a:spcPts val="406"/>
        </a:spcBef>
        <a:buFont typeface="Arial" panose="020B0604020202020204" pitchFamily="34" charset="0"/>
        <a:buChar char="•"/>
        <a:defRPr sz="1950" kern="1200">
          <a:solidFill>
            <a:schemeClr val="tx1"/>
          </a:solidFill>
          <a:latin typeface="+mn-lt"/>
          <a:ea typeface="+mn-ea"/>
          <a:cs typeface="+mn-cs"/>
        </a:defRPr>
      </a:lvl5pPr>
      <a:lvl6pPr marL="2043113"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6pPr>
      <a:lvl7pPr marL="2414588"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7pPr>
      <a:lvl8pPr marL="2786063"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8pPr>
      <a:lvl9pPr marL="3157538"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9pPr>
    </p:bodyStyle>
    <p:otherStyle>
      <a:defPPr>
        <a:defRPr lang="en-US"/>
      </a:defPPr>
      <a:lvl1pPr marL="0" algn="l" defTabSz="742950" rtl="0" eaLnBrk="1" latinLnBrk="0" hangingPunct="1">
        <a:defRPr sz="1463" kern="1200">
          <a:solidFill>
            <a:schemeClr val="tx1"/>
          </a:solidFill>
          <a:latin typeface="+mn-lt"/>
          <a:ea typeface="+mn-ea"/>
          <a:cs typeface="+mn-cs"/>
        </a:defRPr>
      </a:lvl1pPr>
      <a:lvl2pPr marL="371475" algn="l" defTabSz="742950" rtl="0" eaLnBrk="1" latinLnBrk="0" hangingPunct="1">
        <a:defRPr sz="1463" kern="1200">
          <a:solidFill>
            <a:schemeClr val="tx1"/>
          </a:solidFill>
          <a:latin typeface="+mn-lt"/>
          <a:ea typeface="+mn-ea"/>
          <a:cs typeface="+mn-cs"/>
        </a:defRPr>
      </a:lvl2pPr>
      <a:lvl3pPr marL="742950" algn="l" defTabSz="742950" rtl="0" eaLnBrk="1" latinLnBrk="0" hangingPunct="1">
        <a:defRPr sz="1463" kern="1200">
          <a:solidFill>
            <a:schemeClr val="tx1"/>
          </a:solidFill>
          <a:latin typeface="+mn-lt"/>
          <a:ea typeface="+mn-ea"/>
          <a:cs typeface="+mn-cs"/>
        </a:defRPr>
      </a:lvl3pPr>
      <a:lvl4pPr marL="1114425" algn="l" defTabSz="742950" rtl="0" eaLnBrk="1" latinLnBrk="0" hangingPunct="1">
        <a:defRPr sz="1463" kern="1200">
          <a:solidFill>
            <a:schemeClr val="tx1"/>
          </a:solidFill>
          <a:latin typeface="+mn-lt"/>
          <a:ea typeface="+mn-ea"/>
          <a:cs typeface="+mn-cs"/>
        </a:defRPr>
      </a:lvl4pPr>
      <a:lvl5pPr marL="1485900" algn="l" defTabSz="742950" rtl="0" eaLnBrk="1" latinLnBrk="0" hangingPunct="1">
        <a:defRPr sz="1463" kern="1200">
          <a:solidFill>
            <a:schemeClr val="tx1"/>
          </a:solidFill>
          <a:latin typeface="+mn-lt"/>
          <a:ea typeface="+mn-ea"/>
          <a:cs typeface="+mn-cs"/>
        </a:defRPr>
      </a:lvl5pPr>
      <a:lvl6pPr marL="1857375" algn="l" defTabSz="742950" rtl="0" eaLnBrk="1" latinLnBrk="0" hangingPunct="1">
        <a:defRPr sz="1463" kern="1200">
          <a:solidFill>
            <a:schemeClr val="tx1"/>
          </a:solidFill>
          <a:latin typeface="+mn-lt"/>
          <a:ea typeface="+mn-ea"/>
          <a:cs typeface="+mn-cs"/>
        </a:defRPr>
      </a:lvl6pPr>
      <a:lvl7pPr marL="2228850" algn="l" defTabSz="742950" rtl="0" eaLnBrk="1" latinLnBrk="0" hangingPunct="1">
        <a:defRPr sz="1463" kern="1200">
          <a:solidFill>
            <a:schemeClr val="tx1"/>
          </a:solidFill>
          <a:latin typeface="+mn-lt"/>
          <a:ea typeface="+mn-ea"/>
          <a:cs typeface="+mn-cs"/>
        </a:defRPr>
      </a:lvl7pPr>
      <a:lvl8pPr marL="2600325" algn="l" defTabSz="742950" rtl="0" eaLnBrk="1" latinLnBrk="0" hangingPunct="1">
        <a:defRPr sz="1463" kern="1200">
          <a:solidFill>
            <a:schemeClr val="tx1"/>
          </a:solidFill>
          <a:latin typeface="+mn-lt"/>
          <a:ea typeface="+mn-ea"/>
          <a:cs typeface="+mn-cs"/>
        </a:defRPr>
      </a:lvl8pPr>
      <a:lvl9pPr marL="2971800" algn="l" defTabSz="742950" rtl="0" eaLnBrk="1" latinLnBrk="0" hangingPunct="1">
        <a:defRPr sz="146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3"/>
          <a:stretch>
            <a:fillRect/>
          </a:stretch>
        </p:blipFill>
        <p:spPr>
          <a:xfrm>
            <a:off x="0" y="0"/>
            <a:ext cx="9906000" cy="6858000"/>
          </a:xfrm>
          <a:prstGeom prst="rect">
            <a:avLst/>
          </a:prstGeom>
        </p:spPr>
      </p:pic>
      <p:sp>
        <p:nvSpPr>
          <p:cNvPr id="6" name="Título de la dispositiva">
            <a:extLst>
              <a:ext uri="{FF2B5EF4-FFF2-40B4-BE49-F238E27FC236}">
                <a16:creationId xmlns:a16="http://schemas.microsoft.com/office/drawing/2014/main" id="{19AB89D0-8562-49A8-BAFA-01679A4CC96E}"/>
              </a:ext>
            </a:extLst>
          </p:cNvPr>
          <p:cNvSpPr>
            <a:spLocks noGrp="1"/>
          </p:cNvSpPr>
          <p:nvPr>
            <p:ph type="title"/>
          </p:nvPr>
        </p:nvSpPr>
        <p:spPr>
          <a:xfrm>
            <a:off x="183548" y="692696"/>
            <a:ext cx="9593988" cy="2232248"/>
          </a:xfrm>
        </p:spPr>
        <p:txBody>
          <a:bodyPr>
            <a:normAutofit fontScale="90000"/>
          </a:bodyPr>
          <a:lstStyle/>
          <a:p>
            <a:r>
              <a:rPr lang="es-419" sz="3200" dirty="0">
                <a:solidFill>
                  <a:schemeClr val="accent1"/>
                </a:solidFill>
              </a:rPr>
              <a:t>LA PERCEPCIÓN EMPRESARIAL ECONÓMICA ACTUAL ACERCA DE LA CONSTRUCCIÓN DE LA REALIDAD SOCIAL INFLUENCIADA POR LA ACTUAL SITUACIÓN GEOPOLÍTICA DE EUROPA</a:t>
            </a:r>
          </a:p>
        </p:txBody>
      </p:sp>
      <p:sp>
        <p:nvSpPr>
          <p:cNvPr id="23" name="Detalles de contacto del autor">
            <a:extLst>
              <a:ext uri="{FF2B5EF4-FFF2-40B4-BE49-F238E27FC236}">
                <a16:creationId xmlns:a16="http://schemas.microsoft.com/office/drawing/2014/main" id="{F43A3CE6-1060-4EEC-AB5A-19160A9BEE3E}"/>
              </a:ext>
            </a:extLst>
          </p:cNvPr>
          <p:cNvSpPr>
            <a:spLocks noGrp="1"/>
          </p:cNvSpPr>
          <p:nvPr>
            <p:ph type="body" sz="quarter" idx="12"/>
          </p:nvPr>
        </p:nvSpPr>
        <p:spPr>
          <a:xfrm>
            <a:off x="273447" y="3501000"/>
            <a:ext cx="8351961" cy="2735262"/>
          </a:xfrm>
        </p:spPr>
        <p:txBody>
          <a:bodyPr/>
          <a:lstStyle/>
          <a:p>
            <a:r>
              <a:rPr lang="es-419" b="1" dirty="0">
                <a:solidFill>
                  <a:srgbClr val="FFFF00"/>
                </a:solidFill>
              </a:rPr>
              <a:t>Ileana Adum Rodríguez</a:t>
            </a:r>
          </a:p>
          <a:p>
            <a:r>
              <a:rPr lang="es-419" b="1" dirty="0">
                <a:solidFill>
                  <a:srgbClr val="FFFF00"/>
                </a:solidFill>
              </a:rPr>
              <a:t>Los Métodos en la Investigación de la Comunicación 1º Parte.</a:t>
            </a:r>
          </a:p>
          <a:p>
            <a:r>
              <a:rPr lang="es-419" b="1" dirty="0">
                <a:solidFill>
                  <a:srgbClr val="FFFF00"/>
                </a:solidFill>
              </a:rPr>
              <a:t>Teresa García Nieto</a:t>
            </a:r>
          </a:p>
          <a:p>
            <a:r>
              <a:rPr lang="es-419" sz="1950" b="1" dirty="0">
                <a:solidFill>
                  <a:srgbClr val="FFFF00"/>
                </a:solidFill>
              </a:rPr>
              <a:t>10/03/2022</a:t>
            </a:r>
          </a:p>
        </p:txBody>
      </p:sp>
    </p:spTree>
    <p:extLst>
      <p:ext uri="{BB962C8B-B14F-4D97-AF65-F5344CB8AC3E}">
        <p14:creationId xmlns:p14="http://schemas.microsoft.com/office/powerpoint/2010/main" val="41824053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3"/>
          <a:stretch>
            <a:fillRect/>
          </a:stretch>
        </p:blipFill>
        <p:spPr>
          <a:xfrm>
            <a:off x="-7664" y="0"/>
            <a:ext cx="9908128" cy="6855296"/>
          </a:xfrm>
          <a:prstGeom prst="rect">
            <a:avLst/>
          </a:prstGeom>
        </p:spPr>
      </p:pic>
      <p:sp>
        <p:nvSpPr>
          <p:cNvPr id="3" name="Título de la diapositiva">
            <a:extLst>
              <a:ext uri="{FF2B5EF4-FFF2-40B4-BE49-F238E27FC236}">
                <a16:creationId xmlns:a16="http://schemas.microsoft.com/office/drawing/2014/main" id="{929EA470-9264-443A-A06E-FDFF0B05DEDC}"/>
              </a:ext>
            </a:extLst>
          </p:cNvPr>
          <p:cNvSpPr>
            <a:spLocks noGrp="1"/>
          </p:cNvSpPr>
          <p:nvPr>
            <p:ph type="ctrTitle"/>
          </p:nvPr>
        </p:nvSpPr>
        <p:spPr>
          <a:xfrm>
            <a:off x="0" y="0"/>
            <a:ext cx="9903480" cy="692696"/>
          </a:xfrm>
          <a:solidFill>
            <a:schemeClr val="accent1">
              <a:lumMod val="40000"/>
              <a:lumOff val="60000"/>
            </a:schemeClr>
          </a:solidFill>
        </p:spPr>
        <p:txBody>
          <a:bodyPr/>
          <a:lstStyle/>
          <a:p>
            <a:pPr algn="ctr"/>
            <a:r>
              <a:rPr lang="es-419" sz="2800" dirty="0"/>
              <a:t>DESCRIPCIÓN GENERAL DEL PROYECTO </a:t>
            </a:r>
          </a:p>
        </p:txBody>
      </p:sp>
      <p:sp>
        <p:nvSpPr>
          <p:cNvPr id="6" name="Situador de contenido">
            <a:extLst>
              <a:ext uri="{FF2B5EF4-FFF2-40B4-BE49-F238E27FC236}">
                <a16:creationId xmlns:a16="http://schemas.microsoft.com/office/drawing/2014/main" id="{9BE696AB-88A2-44DD-A501-53A9C037D056}"/>
              </a:ext>
            </a:extLst>
          </p:cNvPr>
          <p:cNvSpPr>
            <a:spLocks noGrp="1"/>
          </p:cNvSpPr>
          <p:nvPr>
            <p:ph sz="quarter" idx="11"/>
          </p:nvPr>
        </p:nvSpPr>
        <p:spPr>
          <a:xfrm>
            <a:off x="-2128" y="692696"/>
            <a:ext cx="9905608" cy="954105"/>
          </a:xfrm>
          <a:solidFill>
            <a:schemeClr val="accent2">
              <a:lumMod val="20000"/>
              <a:lumOff val="80000"/>
            </a:schemeClr>
          </a:solidFill>
        </p:spPr>
        <p:txBody>
          <a:bodyPr>
            <a:normAutofit/>
          </a:bodyPr>
          <a:lstStyle/>
          <a:p>
            <a:endParaRPr lang="es-419" sz="1400" dirty="0">
              <a:solidFill>
                <a:schemeClr val="accent1"/>
              </a:solidFill>
            </a:endParaRPr>
          </a:p>
          <a:p>
            <a:r>
              <a:rPr lang="es-419" sz="1400" dirty="0">
                <a:solidFill>
                  <a:schemeClr val="accent1"/>
                </a:solidFill>
              </a:rPr>
              <a:t>LA PERCEPCIÓN ECONÓMICA EMPRESARIAL ACTUAL ACERCA DE LA CONSTRUCCIÓN DE LA REALIDAD SOCIAL INFLUENCIADA POR LA ACTUAL SITUACIÓN GEOPOLÍTICA DE EUROPA</a:t>
            </a:r>
            <a:endParaRPr lang="es-419" sz="1400" dirty="0"/>
          </a:p>
        </p:txBody>
      </p:sp>
      <p:sp>
        <p:nvSpPr>
          <p:cNvPr id="15" name="Descripción de la plataforma">
            <a:extLst>
              <a:ext uri="{FF2B5EF4-FFF2-40B4-BE49-F238E27FC236}">
                <a16:creationId xmlns:a16="http://schemas.microsoft.com/office/drawing/2014/main" id="{0337D7D5-6958-4BAB-A4C4-0671891AEF10}"/>
              </a:ext>
            </a:extLst>
          </p:cNvPr>
          <p:cNvSpPr txBox="1">
            <a:spLocks/>
          </p:cNvSpPr>
          <p:nvPr/>
        </p:nvSpPr>
        <p:spPr>
          <a:xfrm>
            <a:off x="-18584" y="1646801"/>
            <a:ext cx="9900464" cy="5480475"/>
          </a:xfrm>
          <a:prstGeom prst="rect">
            <a:avLst/>
          </a:prstGeom>
          <a:solidFill>
            <a:schemeClr val="accent1">
              <a:lumMod val="60000"/>
              <a:lumOff val="40000"/>
            </a:schemeClr>
          </a:solidFill>
        </p:spPr>
        <p:txBody>
          <a:bodyPr wrap="square">
            <a:spAutoFit/>
          </a:bodyPr>
          <a:lstStyle>
            <a:lvl1pPr marL="0" indent="0" algn="l" defTabSz="914400" rtl="0" eaLnBrk="1" latinLnBrk="0" hangingPunct="1">
              <a:lnSpc>
                <a:spcPct val="110000"/>
              </a:lnSpc>
              <a:spcBef>
                <a:spcPts val="1000"/>
              </a:spcBef>
              <a:buFont typeface="Arial" panose="020B0604020202020204" pitchFamily="34" charset="0"/>
              <a:buNone/>
              <a:defRPr sz="1300" kern="1200">
                <a:solidFill>
                  <a:schemeClr val="bg1"/>
                </a:solidFill>
                <a:latin typeface="Segoe UI Light" panose="020B0502040204020203" pitchFamily="34" charset="0"/>
                <a:ea typeface="+mn-ea"/>
                <a:cs typeface="Segoe UI Light" panose="020B0502040204020203"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s-ES" sz="1200" b="1" dirty="0">
                <a:solidFill>
                  <a:schemeClr val="tx1"/>
                </a:solidFill>
              </a:rPr>
              <a:t>La percepción económica empresarial actual, que se vive por la guerra entre Ucrania y Rusia, será suficiente para poder abordar, este proyecto, que afecta directamente a la construcción de la realidad social, influenciada por la actual situación geopólita de Europa y de todo el mundo,  sobre todo de los intereses económicos nacionales de España, desde un punto de vista práctico y adaptado a los tiempos que corren,  pienso que su estudio puede resultar conveniente dado el ritmo vertiginoso de los cambios en todas la economías del mundo, que se están produciendo en un presente inmediato, que obligan a revisar algunos conceptos básicos y entre ellos, los propios intereses nacionales. </a:t>
            </a:r>
          </a:p>
          <a:p>
            <a:pPr algn="just"/>
            <a:r>
              <a:rPr lang="es-ES" sz="1200" b="1" dirty="0">
                <a:solidFill>
                  <a:schemeClr val="tx1"/>
                </a:solidFill>
              </a:rPr>
              <a:t>Entre estos cambios por la guerra actual, propiciado por la invasión Rusa a Ucrania, nos da cuenta en primer lugar de todos los efectos  de la globalización, no sólo de la economía, sino de todas las facetas de la vida de las sociedades actuales, que están involucradas directamente como indirectamente, que están generando, bajo una pérgola común de un presente activo,  luces y sombras, tanto políticas, sociales, especialmente económicas, como  si se tratara de un fenómeno imparable, con el que debemos coexistir, no se sabe durante que tiempo, al que debemos buscar respuestas, como intervenir para dar soluciones eficaces y sobre todo reales. </a:t>
            </a:r>
          </a:p>
          <a:p>
            <a:pPr algn="just"/>
            <a:r>
              <a:rPr lang="es-ES" sz="1200" b="1" dirty="0">
                <a:solidFill>
                  <a:schemeClr val="tx1"/>
                </a:solidFill>
              </a:rPr>
              <a:t>En segundo lugar y en  gran parte como consecuencia de la globalización, podemos constatar una creciente importancia de todos los países del mundo especialmente de España, para resolver todo tipo de problemas y situaciones que, se están incrementado cada vez con mayor frecuencia como  con fuerza, que requieren soluciones multinacionales, para ser eficaces, que necesitan de la involucración urgente de todos los gobiernos, así como  de todas las organizaciones mundiales.</a:t>
            </a:r>
          </a:p>
          <a:p>
            <a:pPr algn="just"/>
            <a:r>
              <a:rPr lang="es-ES" sz="1200" b="1" dirty="0">
                <a:solidFill>
                  <a:schemeClr val="tx1"/>
                </a:solidFill>
              </a:rPr>
              <a:t>En todas ellas, las sociedades políticas en proceso de formación, de desarrollo y de consolidación empresarial, geopolíticamente, han tenido conciencia del espacio geográfico que ocupan y de aquel que comparten especialmente económico, con otras sociedades y en consecuencia, es menester como de gran importancia desarrollar percepciones más o menos objetivas de las posibilidades, vulnerabilidades y debilidades que las relaciones espaciales del territorio representaban para su desarrollo, seguridad e independencia política, económica, social, educativa. </a:t>
            </a:r>
          </a:p>
          <a:p>
            <a:pPr algn="just"/>
            <a:r>
              <a:rPr lang="es-ES" sz="1200" b="1" dirty="0">
                <a:solidFill>
                  <a:schemeClr val="tx1"/>
                </a:solidFill>
              </a:rPr>
              <a:t>El objeto de estudio de la geopolítica de España, en función de sus relaciones geográficas, tanto internas como internacionales, nos permite establecer, como punto de partida, la importancia del estudio de la situación de las empresa españolas en el sector del comercio minorista y sus expectativas dentro de tres meses, para poder definir, evaluar, obtener información que está relacionada directamente con el efecto de la guerra entre estos dos países en diferentes dimensiones e interdependencias que la propia geografía ejercen para el desarrollo empresarial de la sociedad, en que la voluntad política constituye al base del poder económico que todos los gobiernos del mundo representa y que están involucrados y en este caso de investigación y de estudio España.</a:t>
            </a:r>
            <a:endParaRPr lang="es-ES" sz="800" b="1" dirty="0">
              <a:solidFill>
                <a:schemeClr val="tx1"/>
              </a:solidFill>
              <a:latin typeface="Calibri" panose="020F0502020204030204" pitchFamily="34" charset="0"/>
              <a:ea typeface="Verdana" panose="020B0604030504040204" pitchFamily="34" charset="0"/>
              <a:cs typeface="Calibri" panose="020F0502020204030204" pitchFamily="34" charset="0"/>
            </a:endParaRPr>
          </a:p>
        </p:txBody>
      </p:sp>
    </p:spTree>
    <p:extLst>
      <p:ext uri="{BB962C8B-B14F-4D97-AF65-F5344CB8AC3E}">
        <p14:creationId xmlns:p14="http://schemas.microsoft.com/office/powerpoint/2010/main" val="887593522"/>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0"/>
            <a:ext cx="9906000" cy="980728"/>
          </a:xfrm>
          <a:solidFill>
            <a:schemeClr val="accent4"/>
          </a:solidFill>
        </p:spPr>
        <p:txBody>
          <a:bodyPr/>
          <a:lstStyle/>
          <a:p>
            <a:pPr algn="ctr"/>
            <a:r>
              <a:rPr lang="es-ES" sz="3600" dirty="0"/>
              <a:t>OBJETO DEL PROYECTO DE ESTUDIO DE INVESTIGACIÓN</a:t>
            </a:r>
          </a:p>
        </p:txBody>
      </p:sp>
      <p:sp>
        <p:nvSpPr>
          <p:cNvPr id="3" name="Marcador de contenido 2"/>
          <p:cNvSpPr>
            <a:spLocks noGrp="1"/>
          </p:cNvSpPr>
          <p:nvPr>
            <p:ph sz="quarter" idx="11"/>
          </p:nvPr>
        </p:nvSpPr>
        <p:spPr>
          <a:xfrm>
            <a:off x="9520" y="1930728"/>
            <a:ext cx="9871080" cy="4927272"/>
          </a:xfrm>
          <a:solidFill>
            <a:schemeClr val="accent1">
              <a:lumMod val="60000"/>
              <a:lumOff val="40000"/>
            </a:schemeClr>
          </a:solidFill>
        </p:spPr>
        <p:txBody>
          <a:bodyPr>
            <a:normAutofit/>
          </a:bodyPr>
          <a:lstStyle/>
          <a:p>
            <a:endParaRPr lang="es-419" sz="1200" dirty="0">
              <a:solidFill>
                <a:prstClr val="black"/>
              </a:solidFill>
              <a:latin typeface="Calibri" panose="020F0502020204030204" pitchFamily="34" charset="0"/>
              <a:ea typeface="Verdana" panose="020B0604030504040204" pitchFamily="34" charset="0"/>
              <a:cs typeface="Calibri" panose="020F0502020204030204" pitchFamily="34" charset="0"/>
            </a:endParaRPr>
          </a:p>
          <a:p>
            <a:pPr algn="just"/>
            <a:r>
              <a:rPr lang="es-419" sz="1800" b="1" dirty="0">
                <a:solidFill>
                  <a:prstClr val="black"/>
                </a:solidFill>
                <a:latin typeface="Calibri" panose="020F0502020204030204" pitchFamily="34" charset="0"/>
                <a:ea typeface="Verdana" panose="020B0604030504040204" pitchFamily="34" charset="0"/>
                <a:cs typeface="Calibri" panose="020F0502020204030204" pitchFamily="34" charset="0"/>
              </a:rPr>
              <a:t>La interpretación económica, de la realidad social actual, debido a la influencia negativa geopolítica, que se vive por la guerra entre Ucrania con Rusia y que afecta a toda Europa como el mundo en general de manera directa e indirecta, es un factor importante a tomar en cuenta, pudiéndose recoger en base a unas encuestas de opinión en España, ya que nos presenta de manera actualizada en un presente inmediato, las ideas aproximadas en base a las respuestas recogidas, de los Directores,  propietarios, encargados, administradores, contables, financieros</a:t>
            </a:r>
            <a:r>
              <a:rPr lang="es-ES" sz="1800" b="1" dirty="0">
                <a:solidFill>
                  <a:prstClr val="black"/>
                </a:solidFill>
                <a:latin typeface="Calibri" panose="020F0502020204030204" pitchFamily="34" charset="0"/>
                <a:ea typeface="Verdana" panose="020B0604030504040204" pitchFamily="34" charset="0"/>
                <a:cs typeface="Calibri" panose="020F0502020204030204" pitchFamily="34" charset="0"/>
              </a:rPr>
              <a:t> de las empresas de comercio al por menor, en establecimientos no especializados, con predominio en productos alimenticios,  prendas de vestir,  comercio al por menor de ferretería, pintura y vidrio en establecimientos especializados, consorcios de ventas de coches, especializados en marcas,  etc., una interpretación fiable, rigurosa, como actualizada, acerca de la realidad económica, por las que están atravesando todas estas pequeñas empresas, dentro de la sociedad española, que nos dan la posibilidad de elaborar una medición, cuantitativa real y efectiva, sin sesgos, ya que nos presenta las ideas presentes, de su  desempeño funcional económico en relación con la influencia geopolítica, que está afectando económicamente a toda Europa, con esta guerra, que afecta  también, a la economía capitalista como comunista y socialista de todas las sociedades, por las transacciones financieras  y de percepción de subida del coste de los productos exportados como importados, de los proveedores, no solamente de los países involucrados en esta guerra, sino también al resto dentro de la Unión Europea y del mundo entero, especialmente de España.</a:t>
            </a:r>
            <a:endParaRPr lang="es-ES" sz="1800" b="1" dirty="0"/>
          </a:p>
          <a:p>
            <a:pPr algn="just"/>
            <a:endParaRPr lang="es-ES" dirty="0"/>
          </a:p>
        </p:txBody>
      </p:sp>
      <p:sp>
        <p:nvSpPr>
          <p:cNvPr id="4" name="Rectángulo 3"/>
          <p:cNvSpPr/>
          <p:nvPr/>
        </p:nvSpPr>
        <p:spPr>
          <a:xfrm>
            <a:off x="0" y="998528"/>
            <a:ext cx="9880600" cy="9144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defTabSz="742950">
              <a:lnSpc>
                <a:spcPct val="90000"/>
              </a:lnSpc>
              <a:spcBef>
                <a:spcPts val="813"/>
              </a:spcBef>
            </a:pPr>
            <a:r>
              <a:rPr lang="es-ES" sz="2800" dirty="0">
                <a:solidFill>
                  <a:prstClr val="black"/>
                </a:solidFill>
              </a:rPr>
              <a:t>La situación de las Empresas Españolas en el Sector del Comercio Minorista y sus expectativas dentro de los últimos tres meses</a:t>
            </a:r>
          </a:p>
        </p:txBody>
      </p:sp>
    </p:spTree>
    <p:extLst>
      <p:ext uri="{BB962C8B-B14F-4D97-AF65-F5344CB8AC3E}">
        <p14:creationId xmlns:p14="http://schemas.microsoft.com/office/powerpoint/2010/main" val="72958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0"/>
            <a:ext cx="9906000" cy="764704"/>
          </a:xfrm>
          <a:solidFill>
            <a:srgbClr val="FFC000"/>
          </a:solidFill>
        </p:spPr>
        <p:txBody>
          <a:bodyPr/>
          <a:lstStyle/>
          <a:p>
            <a:r>
              <a:rPr lang="es-ES" sz="3600" dirty="0"/>
              <a:t>OBJETIVO DEL PROYECTO DE INVESTIGACIÓN</a:t>
            </a:r>
          </a:p>
        </p:txBody>
      </p:sp>
      <p:sp>
        <p:nvSpPr>
          <p:cNvPr id="3" name="Marcador de contenido 2"/>
          <p:cNvSpPr>
            <a:spLocks noGrp="1"/>
          </p:cNvSpPr>
          <p:nvPr>
            <p:ph sz="quarter" idx="11"/>
          </p:nvPr>
        </p:nvSpPr>
        <p:spPr>
          <a:xfrm>
            <a:off x="0" y="764704"/>
            <a:ext cx="9906000" cy="6093297"/>
          </a:xfrm>
          <a:solidFill>
            <a:schemeClr val="accent5">
              <a:lumMod val="40000"/>
              <a:lumOff val="60000"/>
            </a:schemeClr>
          </a:solidFill>
        </p:spPr>
        <p:txBody>
          <a:bodyPr>
            <a:noAutofit/>
          </a:bodyPr>
          <a:lstStyle/>
          <a:p>
            <a:pPr marL="171450" lvl="0" indent="-171450" algn="just" defTabSz="914400">
              <a:lnSpc>
                <a:spcPct val="100000"/>
              </a:lnSpc>
              <a:spcBef>
                <a:spcPts val="0"/>
              </a:spcBef>
              <a:buFont typeface="Wingdings" panose="05000000000000000000" pitchFamily="2" charset="2"/>
              <a:buChar char="v"/>
            </a:pPr>
            <a:endParaRPr lang="es-ES" sz="1600" dirty="0">
              <a:solidFill>
                <a:prstClr val="black"/>
              </a:solidFill>
              <a:latin typeface="Calibri" panose="020F0502020204030204" pitchFamily="34" charset="0"/>
              <a:ea typeface="Verdana" panose="020B0604030504040204" pitchFamily="34" charset="0"/>
              <a:cs typeface="Calibri" panose="020F0502020204030204" pitchFamily="34" charset="0"/>
            </a:endParaRPr>
          </a:p>
          <a:p>
            <a:pPr marL="171450" lvl="0" indent="-171450" algn="just" defTabSz="914400">
              <a:lnSpc>
                <a:spcPct val="100000"/>
              </a:lnSpc>
              <a:spcBef>
                <a:spcPts val="0"/>
              </a:spcBef>
              <a:buFont typeface="Wingdings" panose="05000000000000000000" pitchFamily="2" charset="2"/>
              <a:buChar char="v"/>
            </a:pPr>
            <a:r>
              <a:rPr lang="es-ES" sz="1600" b="1" dirty="0">
                <a:solidFill>
                  <a:prstClr val="black"/>
                </a:solidFill>
                <a:latin typeface="Calibri" panose="020F0502020204030204" pitchFamily="34" charset="0"/>
                <a:ea typeface="Verdana" panose="020B0604030504040204" pitchFamily="34" charset="0"/>
                <a:cs typeface="Calibri" panose="020F0502020204030204" pitchFamily="34" charset="0"/>
              </a:rPr>
              <a:t>Con esta investigación cuantitativa, basada en encuestas, se analizan las ideas de varios pequeños empresarios como colaboradores directos de las mismas empresas, todos los movimientos económicos y de percepción de desarrollo empresarial, por las que están atravesando en estos momentos, bajo las circunstancias geopolíticas, dentro de una valoración, de un marco comparativo de tiempo de tres meses. También se habla de los problemas mas afondo del desarrollo de su actividad empresarial, como de sus realidades actuales, ya puestos en práctica como de tiempo de desarrollo real y lo que esto conlleva a partir de ideas mas personales ante la  economía de la sociedad actual, ante la influencia de la problemática geopolítica, para llevar a cabo medidas correctoras e identificar los principales impactos socioeconómicos en las empresas medianas y sus expectativas dentro de los últimos tres meses. </a:t>
            </a:r>
          </a:p>
          <a:p>
            <a:pPr marL="285750" lvl="0" indent="-285750" algn="just" defTabSz="914400">
              <a:lnSpc>
                <a:spcPct val="100000"/>
              </a:lnSpc>
              <a:spcBef>
                <a:spcPts val="0"/>
              </a:spcBef>
              <a:buFont typeface="Wingdings" panose="05000000000000000000" pitchFamily="2" charset="2"/>
              <a:buChar char="v"/>
            </a:pPr>
            <a:r>
              <a:rPr lang="es-ES" sz="1600" b="1" dirty="0">
                <a:solidFill>
                  <a:prstClr val="black"/>
                </a:solidFill>
                <a:latin typeface="Calibri" panose="020F0502020204030204" pitchFamily="34" charset="0"/>
                <a:ea typeface="Verdana" panose="020B0604030504040204" pitchFamily="34" charset="0"/>
                <a:cs typeface="Calibri" panose="020F0502020204030204" pitchFamily="34" charset="0"/>
              </a:rPr>
              <a:t>El reconocimiento o identificación de la producción del trabajo empresarial, en el intercambio de bienes económicos, así como la exploración de factores valorativos intrínsecos empresariales, basados en diferentes actividades de comercio minorista, que desarrollan y que llevan a cabo productivamente socialmente, que siempre han llevado y llevaran a cabo, porque tienen facultades para hacerlas y porque las necesitan tanto ellos como la sociedad, se les asigna un valor cuantitativo, determinado, que nos puede predecir bajo la interpretación, por la situación actual por la que están atravesando y que puede interpretarse bajo varias escalas,  dentro de las encuestas que representa un conjunto de opciones de respuesta, ya verbales, que abarca un rango de opiniones sobre diferentes temas actuales, que nos hace reflexionar, mediante preguntas cerradas, que se  les presenta a los encuestados mediante las opciones de respuestas previamente, que deberán completar, que pueden interpretarse, así como, generan respuestas, en torno a las relaciones económicas, que mantienen con la sociedad como de los proveedores españoles en general, para obtener conclusiones de hasta que punto las determinan, como efectivas como productivas, estableciendo la situación económica, por la que están atravesando.</a:t>
            </a:r>
          </a:p>
          <a:p>
            <a:endParaRPr lang="es-ES" sz="1600" dirty="0"/>
          </a:p>
        </p:txBody>
      </p:sp>
    </p:spTree>
    <p:extLst>
      <p:ext uri="{BB962C8B-B14F-4D97-AF65-F5344CB8AC3E}">
        <p14:creationId xmlns:p14="http://schemas.microsoft.com/office/powerpoint/2010/main" val="253915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de la diapositiva">
            <a:extLst>
              <a:ext uri="{FF2B5EF4-FFF2-40B4-BE49-F238E27FC236}">
                <a16:creationId xmlns:a16="http://schemas.microsoft.com/office/drawing/2014/main" id="{5093DD3D-4B9E-4EA4-A4C8-20389E9977AD}"/>
              </a:ext>
            </a:extLst>
          </p:cNvPr>
          <p:cNvSpPr>
            <a:spLocks noGrp="1"/>
          </p:cNvSpPr>
          <p:nvPr>
            <p:ph type="ctrTitle"/>
          </p:nvPr>
        </p:nvSpPr>
        <p:spPr>
          <a:xfrm>
            <a:off x="0" y="0"/>
            <a:ext cx="9906000" cy="692696"/>
          </a:xfrm>
          <a:solidFill>
            <a:srgbClr val="FFC000"/>
          </a:solidFill>
        </p:spPr>
        <p:txBody>
          <a:bodyPr/>
          <a:lstStyle/>
          <a:p>
            <a:r>
              <a:rPr lang="es-419" dirty="0"/>
              <a:t> 	Metodología de la Investigación</a:t>
            </a:r>
          </a:p>
        </p:txBody>
      </p:sp>
      <p:sp>
        <p:nvSpPr>
          <p:cNvPr id="6" name="Situador de contenido">
            <a:extLst>
              <a:ext uri="{FF2B5EF4-FFF2-40B4-BE49-F238E27FC236}">
                <a16:creationId xmlns:a16="http://schemas.microsoft.com/office/drawing/2014/main" id="{E39AB279-ED9D-4EF8-878A-34B9B797AF57}"/>
              </a:ext>
            </a:extLst>
          </p:cNvPr>
          <p:cNvSpPr>
            <a:spLocks noGrp="1"/>
          </p:cNvSpPr>
          <p:nvPr>
            <p:ph sz="quarter" idx="10"/>
          </p:nvPr>
        </p:nvSpPr>
        <p:spPr>
          <a:xfrm>
            <a:off x="4967144" y="703392"/>
            <a:ext cx="4938856" cy="6154608"/>
          </a:xfrm>
          <a:solidFill>
            <a:schemeClr val="accent5">
              <a:lumMod val="20000"/>
              <a:lumOff val="80000"/>
            </a:schemeClr>
          </a:solidFill>
        </p:spPr>
        <p:txBody>
          <a:bodyPr>
            <a:normAutofit fontScale="40000" lnSpcReduction="20000"/>
          </a:bodyPr>
          <a:lstStyle/>
          <a:p>
            <a:pPr marL="342900" indent="-342900" algn="ctr">
              <a:buFont typeface="Wingdings" panose="05000000000000000000" pitchFamily="2" charset="2"/>
              <a:buChar char="v"/>
            </a:pPr>
            <a:endParaRPr lang="es-ES" sz="3400" b="1" dirty="0"/>
          </a:p>
          <a:p>
            <a:pPr marL="342900" indent="-342900" algn="ctr">
              <a:buFont typeface="Wingdings" panose="05000000000000000000" pitchFamily="2" charset="2"/>
              <a:buChar char="v"/>
            </a:pPr>
            <a:r>
              <a:rPr lang="es-ES" sz="3400" b="1" dirty="0"/>
              <a:t>Es una investigación cuantitativa, realizada a una muestra representativa, de un colectivo  más amplio, acerca de la situación de las empresas españolas, en el sector del comercio minorista y sus expectativas, dentro de tres meses,  mediante preguntas estandarizadas que intenta medir la distribución de dicho colectivo a través de varias características. La representatividad está garantizada en el tamaño de la muestra, que es variado y adecuado para la elección del estudio en cuestión.</a:t>
            </a:r>
            <a:endParaRPr lang="es-419" sz="3400" b="1" dirty="0"/>
          </a:p>
          <a:p>
            <a:pPr marL="342900" indent="-342900" algn="ctr">
              <a:buFont typeface="Wingdings" panose="05000000000000000000" pitchFamily="2" charset="2"/>
              <a:buChar char="v"/>
            </a:pPr>
            <a:r>
              <a:rPr lang="es-419" sz="3400" b="1" dirty="0"/>
              <a:t>Estas empresas de toda España, han sido seleccionadas al azar y todos los datos que se pregunten quedan amparados bajo el secreto estadístico y sus respuestas no se vincularán  de ninguna forma a las personas entrevistadas.</a:t>
            </a:r>
          </a:p>
          <a:p>
            <a:pPr marL="342900" indent="-342900" algn="ctr">
              <a:buFont typeface="Wingdings" panose="05000000000000000000" pitchFamily="2" charset="2"/>
              <a:buChar char="v"/>
            </a:pPr>
            <a:r>
              <a:rPr lang="es-419" sz="3400" b="1" dirty="0"/>
              <a:t>Los datos de contacto telefónico, se conseguirán de fuentes públicas de información o de oleadas de investigación, de anteriores estudios.</a:t>
            </a:r>
          </a:p>
          <a:p>
            <a:pPr marL="342900" indent="-342900" algn="ctr">
              <a:buFont typeface="Wingdings" panose="05000000000000000000" pitchFamily="2" charset="2"/>
              <a:buChar char="v"/>
            </a:pPr>
            <a:r>
              <a:rPr lang="es-419" sz="3400" b="1" dirty="0"/>
              <a:t>Este cuestionario esta elaborado de manera genérica, cuyas respuestas serán tratadas conforme a la legislación vigente, garantizando la confidencialidad como anonimato de sus respuestas y serán tratados a efectos puramente estadísticos y que sus datos personales en ningún caso se cederán a terceros y serán tratados bajo la legislación como obligación legal, teniendo en todo momento derecho a acceder, rectificar o suprimirlos de la base de datos de la investigación.</a:t>
            </a:r>
          </a:p>
          <a:p>
            <a:pPr marL="342900" indent="-342900" algn="ctr">
              <a:buFont typeface="Wingdings" panose="05000000000000000000" pitchFamily="2" charset="2"/>
              <a:buChar char="v"/>
            </a:pPr>
            <a:r>
              <a:rPr lang="es-419" sz="3400" b="1" dirty="0"/>
              <a:t>Las entrevistas serán grabadas a efectos de supervisión y control de calidad. Y se les pedirá la colaboración cono su consentimiento o renuncia libre e independiente para realizar las encuestas de manera telefónica.</a:t>
            </a:r>
          </a:p>
          <a:p>
            <a:endParaRPr lang="es-419" sz="3400" dirty="0"/>
          </a:p>
          <a:p>
            <a:endParaRPr lang="es-419" dirty="0"/>
          </a:p>
        </p:txBody>
      </p:sp>
      <p:pic>
        <p:nvPicPr>
          <p:cNvPr id="2" name="Imagen 1"/>
          <p:cNvPicPr>
            <a:picLocks noChangeAspect="1"/>
          </p:cNvPicPr>
          <p:nvPr/>
        </p:nvPicPr>
        <p:blipFill>
          <a:blip r:embed="rId3"/>
          <a:stretch>
            <a:fillRect/>
          </a:stretch>
        </p:blipFill>
        <p:spPr>
          <a:xfrm>
            <a:off x="14144" y="692696"/>
            <a:ext cx="4938856" cy="6165304"/>
          </a:xfrm>
          <a:prstGeom prst="rect">
            <a:avLst/>
          </a:prstGeom>
        </p:spPr>
      </p:pic>
    </p:spTree>
    <p:extLst>
      <p:ext uri="{BB962C8B-B14F-4D97-AF65-F5344CB8AC3E}">
        <p14:creationId xmlns:p14="http://schemas.microsoft.com/office/powerpoint/2010/main" val="2294964877"/>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de la diapositiva">
            <a:extLst>
              <a:ext uri="{FF2B5EF4-FFF2-40B4-BE49-F238E27FC236}">
                <a16:creationId xmlns:a16="http://schemas.microsoft.com/office/drawing/2014/main" id="{4AFB171C-88B3-4B24-9015-55F44DDF4C6C}"/>
              </a:ext>
            </a:extLst>
          </p:cNvPr>
          <p:cNvSpPr>
            <a:spLocks noGrp="1"/>
          </p:cNvSpPr>
          <p:nvPr>
            <p:ph type="ctrTitle"/>
          </p:nvPr>
        </p:nvSpPr>
        <p:spPr>
          <a:xfrm>
            <a:off x="0" y="0"/>
            <a:ext cx="9615880" cy="477600"/>
          </a:xfrm>
          <a:solidFill>
            <a:schemeClr val="accent1">
              <a:lumMod val="60000"/>
              <a:lumOff val="40000"/>
            </a:schemeClr>
          </a:solidFill>
        </p:spPr>
        <p:txBody>
          <a:bodyPr/>
          <a:lstStyle/>
          <a:p>
            <a:pPr algn="ctr"/>
            <a:r>
              <a:rPr lang="es-419" sz="3600" dirty="0"/>
              <a:t/>
            </a:r>
            <a:br>
              <a:rPr lang="es-419" sz="3600" dirty="0"/>
            </a:br>
            <a:r>
              <a:rPr lang="es-419" sz="3600" dirty="0"/>
              <a:t/>
            </a:r>
            <a:br>
              <a:rPr lang="es-419" sz="3600" dirty="0"/>
            </a:br>
            <a:r>
              <a:rPr lang="es-419" sz="3200" dirty="0"/>
              <a:t>PROCEDIMIENTO</a:t>
            </a:r>
          </a:p>
        </p:txBody>
      </p:sp>
      <p:sp>
        <p:nvSpPr>
          <p:cNvPr id="8" name="Situador de contenido 1">
            <a:extLst>
              <a:ext uri="{FF2B5EF4-FFF2-40B4-BE49-F238E27FC236}">
                <a16:creationId xmlns:a16="http://schemas.microsoft.com/office/drawing/2014/main" id="{FB736C23-35C7-43F5-BA6F-C92830B43B1E}"/>
              </a:ext>
            </a:extLst>
          </p:cNvPr>
          <p:cNvSpPr>
            <a:spLocks noGrp="1"/>
          </p:cNvSpPr>
          <p:nvPr>
            <p:ph sz="quarter" idx="11"/>
          </p:nvPr>
        </p:nvSpPr>
        <p:spPr>
          <a:xfrm>
            <a:off x="0" y="477600"/>
            <a:ext cx="9906000" cy="2736304"/>
          </a:xfrm>
        </p:spPr>
        <p:txBody>
          <a:bodyPr>
            <a:normAutofit fontScale="70000" lnSpcReduction="20000"/>
          </a:bodyPr>
          <a:lstStyle/>
          <a:p>
            <a:pPr algn="just"/>
            <a:r>
              <a:rPr lang="es-419" dirty="0"/>
              <a:t>Mediante encuestas por teléfono, unas 1.500, cuyas preguntas serán las que abajo especifico, he aplicado, la escala de Liebert, en la mayoría de estos cuestionarios,</a:t>
            </a:r>
            <a:r>
              <a:rPr lang="es-ES" dirty="0"/>
              <a:t> ya que es una escala de fácil aplicación, así como fácil como rápida de contestar, para facilitar el tiempo de inversión, por parte de los dueños o propietarios. como encargados y comerciales como administrativos de las empresas minoristas, de toda España, así como para resolver el objetivo del estudio que es saber como está afectando a las empresas minoristas, la venta de sus materiales, como productos y su relación con los proveedores, cuyo diseño también, nos ofrece una graduación medible, de la opinión de todas las personas encuestadas, para producir una medición de calidad, para que precisen, por la situación económica que están atravesando actualmente, en una comparativa del marco económico de los últimos tres meses, para poder minimizar el error de la medición, comparativamente con meses anteriores a la crisis de la guerra entre Rusia y Ucrania, que afecta de manera de geopolítica a toda la Unión Europea, como al resto del mundo, a todos en las subidas de los precios, que se están alcanzando, que nos permite realizar el análisis necesario para alcanzar los objetivos de la investigación realizando una comparación con evaluaciones anteriores del servicio o con servicios similares además de utilizar ítems, que no tienen relación con la expresión sesgada emocional, de los individuos implicados en el sector del comercio minorista de toda España.</a:t>
            </a:r>
          </a:p>
        </p:txBody>
      </p:sp>
      <p:graphicFrame>
        <p:nvGraphicFramePr>
          <p:cNvPr id="9" name="Situador de contenido 2" descr="Ejemplo de diagrama de 3 pasos&#10;&#10;3 rectángulos con esquinas redondeadas y los números en 1, 2 y 3 en su interior. Con diferentes colores, verde, azul y azul oscuro con una flecha de color magenta en el fondo que muestra la dirección de los pasos">
            <a:extLst>
              <a:ext uri="{FF2B5EF4-FFF2-40B4-BE49-F238E27FC236}">
                <a16:creationId xmlns:a16="http://schemas.microsoft.com/office/drawing/2014/main" id="{3DAD94E4-3343-405E-A18F-ED59E1115604}"/>
              </a:ext>
            </a:extLst>
          </p:cNvPr>
          <p:cNvGraphicFramePr>
            <a:graphicFrameLocks noGrp="1"/>
          </p:cNvGraphicFramePr>
          <p:nvPr>
            <p:ph sz="quarter" idx="10"/>
            <p:extLst>
              <p:ext uri="{D42A27DB-BD31-4B8C-83A1-F6EECF244321}">
                <p14:modId xmlns:p14="http://schemas.microsoft.com/office/powerpoint/2010/main" val="232405224"/>
              </p:ext>
            </p:extLst>
          </p:nvPr>
        </p:nvGraphicFramePr>
        <p:xfrm>
          <a:off x="-7640" y="3068960"/>
          <a:ext cx="9906000" cy="37890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Rectángulo: esquinas redondeadas 5">
            <a:extLst>
              <a:ext uri="{FF2B5EF4-FFF2-40B4-BE49-F238E27FC236}">
                <a16:creationId xmlns:a16="http://schemas.microsoft.com/office/drawing/2014/main" id="{50225DC4-28F1-444A-B7B1-FA9C0C63D084}"/>
              </a:ext>
            </a:extLst>
          </p:cNvPr>
          <p:cNvSpPr/>
          <p:nvPr/>
        </p:nvSpPr>
        <p:spPr>
          <a:xfrm>
            <a:off x="5745088" y="4901309"/>
            <a:ext cx="1599728" cy="1714077"/>
          </a:xfrm>
          <a:prstGeom prst="roundRect">
            <a:avLst/>
          </a:prstGeom>
          <a:solidFill>
            <a:schemeClr val="accent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s-ES" sz="800" dirty="0">
                <a:solidFill>
                  <a:prstClr val="white"/>
                </a:solidFill>
              </a:rPr>
              <a:t>9.-En los últimos dos años me puede decir si su empresa ha realizado actividades de investigación de mercados o algún tipo de encuesta como de satisfacción de clientes, Test de producto, Mitery Shopping, etc….? Si con recursos exclusivamente internos, si subcontratando empresas o institutos de investigación, Si combinando recursos internos y externos, No</a:t>
            </a:r>
          </a:p>
        </p:txBody>
      </p:sp>
      <p:sp>
        <p:nvSpPr>
          <p:cNvPr id="7" name="Rectángulo: esquinas redondeadas 6">
            <a:extLst>
              <a:ext uri="{FF2B5EF4-FFF2-40B4-BE49-F238E27FC236}">
                <a16:creationId xmlns:a16="http://schemas.microsoft.com/office/drawing/2014/main" id="{D973BBEA-145F-4551-93F4-CB5E1956D664}"/>
              </a:ext>
            </a:extLst>
          </p:cNvPr>
          <p:cNvSpPr/>
          <p:nvPr/>
        </p:nvSpPr>
        <p:spPr>
          <a:xfrm>
            <a:off x="7473280" y="4941168"/>
            <a:ext cx="1368152" cy="1439232"/>
          </a:xfrm>
          <a:prstGeom prst="round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200" dirty="0"/>
              <a:t>10.-Para finalizar me puede decir por favor sus nombres y apellidos y el cargo que ocupa en  su empresa?</a:t>
            </a:r>
          </a:p>
        </p:txBody>
      </p:sp>
    </p:spTree>
    <p:extLst>
      <p:ext uri="{BB962C8B-B14F-4D97-AF65-F5344CB8AC3E}">
        <p14:creationId xmlns:p14="http://schemas.microsoft.com/office/powerpoint/2010/main" val="29518330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3" name="Título de la diapositiva">
            <a:extLst>
              <a:ext uri="{FF2B5EF4-FFF2-40B4-BE49-F238E27FC236}">
                <a16:creationId xmlns:a16="http://schemas.microsoft.com/office/drawing/2014/main" id="{9D1FDE26-97A9-4B6B-95A1-438EFEEF19F1}"/>
              </a:ext>
            </a:extLst>
          </p:cNvPr>
          <p:cNvSpPr>
            <a:spLocks noGrp="1"/>
          </p:cNvSpPr>
          <p:nvPr>
            <p:ph type="ctrTitle"/>
          </p:nvPr>
        </p:nvSpPr>
        <p:spPr>
          <a:xfrm>
            <a:off x="-5010" y="0"/>
            <a:ext cx="9906000" cy="404664"/>
          </a:xfrm>
          <a:solidFill>
            <a:schemeClr val="accent6">
              <a:lumMod val="20000"/>
              <a:lumOff val="80000"/>
            </a:schemeClr>
          </a:solidFill>
        </p:spPr>
        <p:txBody>
          <a:bodyPr/>
          <a:lstStyle/>
          <a:p>
            <a:pPr algn="ctr"/>
            <a:r>
              <a:rPr lang="es-419" sz="3200" dirty="0"/>
              <a:t/>
            </a:r>
            <a:br>
              <a:rPr lang="es-419" sz="3200" dirty="0"/>
            </a:br>
            <a:r>
              <a:rPr lang="es-419" sz="2400" dirty="0"/>
              <a:t>Datos/Observaciones Escala de Liebert</a:t>
            </a:r>
          </a:p>
        </p:txBody>
      </p:sp>
      <p:graphicFrame>
        <p:nvGraphicFramePr>
          <p:cNvPr id="9" name="Situador de contenido 1" descr="Gráfico de muestra&#10;&#10;Gráfico con 3 barras de diferente tamaño que representan 3 temas, cada una con un color diferente, verde, turquesa y azul, con valores de datos sobre la barra y el nombre debajo de ella.">
            <a:extLst>
              <a:ext uri="{FF2B5EF4-FFF2-40B4-BE49-F238E27FC236}">
                <a16:creationId xmlns:a16="http://schemas.microsoft.com/office/drawing/2014/main" id="{816640EA-B6CB-4926-87DC-CE7205C85CD4}"/>
              </a:ext>
            </a:extLst>
          </p:cNvPr>
          <p:cNvGraphicFramePr>
            <a:graphicFrameLocks noGrp="1"/>
          </p:cNvGraphicFramePr>
          <p:nvPr>
            <p:ph sz="quarter" idx="11"/>
            <p:extLst>
              <p:ext uri="{D42A27DB-BD31-4B8C-83A1-F6EECF244321}">
                <p14:modId xmlns:p14="http://schemas.microsoft.com/office/powerpoint/2010/main" val="791055860"/>
              </p:ext>
            </p:extLst>
          </p:nvPr>
        </p:nvGraphicFramePr>
        <p:xfrm>
          <a:off x="5010" y="404664"/>
          <a:ext cx="8548390" cy="6453336"/>
        </p:xfrm>
        <a:graphic>
          <a:graphicData uri="http://schemas.openxmlformats.org/drawingml/2006/chart">
            <c:chart xmlns:c="http://schemas.openxmlformats.org/drawingml/2006/chart" xmlns:r="http://schemas.openxmlformats.org/officeDocument/2006/relationships" r:id="rId3"/>
          </a:graphicData>
        </a:graphic>
      </p:graphicFrame>
      <p:sp>
        <p:nvSpPr>
          <p:cNvPr id="5" name="Situador de contenido 2">
            <a:extLst>
              <a:ext uri="{FF2B5EF4-FFF2-40B4-BE49-F238E27FC236}">
                <a16:creationId xmlns:a16="http://schemas.microsoft.com/office/drawing/2014/main" id="{B2D6BEAA-9904-4278-8885-5870E3392FEE}"/>
              </a:ext>
            </a:extLst>
          </p:cNvPr>
          <p:cNvSpPr>
            <a:spLocks noGrp="1"/>
          </p:cNvSpPr>
          <p:nvPr>
            <p:ph sz="quarter" idx="10"/>
          </p:nvPr>
        </p:nvSpPr>
        <p:spPr>
          <a:xfrm rot="10800000" flipV="1">
            <a:off x="8563419" y="1412776"/>
            <a:ext cx="1309803" cy="4464496"/>
          </a:xfrm>
          <a:solidFill>
            <a:schemeClr val="accent6">
              <a:lumMod val="20000"/>
              <a:lumOff val="80000"/>
            </a:schemeClr>
          </a:solidFill>
        </p:spPr>
        <p:txBody>
          <a:bodyPr>
            <a:noAutofit/>
          </a:bodyPr>
          <a:lstStyle/>
          <a:p>
            <a:r>
              <a:rPr lang="es-419" sz="1200" b="1" dirty="0">
                <a:solidFill>
                  <a:schemeClr val="accent1"/>
                </a:solidFill>
              </a:rPr>
              <a:t>Las Empresas 1 </a:t>
            </a:r>
            <a:r>
              <a:rPr lang="es-419" sz="1200" b="1" dirty="0"/>
              <a:t>corresponden a </a:t>
            </a:r>
            <a:r>
              <a:rPr lang="es-ES" sz="1200" b="1" dirty="0">
                <a:solidFill>
                  <a:prstClr val="black"/>
                </a:solidFill>
                <a:ea typeface="Verdana" panose="020B0604030504040204" pitchFamily="34" charset="0"/>
                <a:cs typeface="Calibri" panose="020F0502020204030204" pitchFamily="34" charset="0"/>
              </a:rPr>
              <a:t>las de predominio en productos alimenticios, </a:t>
            </a:r>
            <a:r>
              <a:rPr lang="es-ES" sz="1200" b="1" dirty="0">
                <a:solidFill>
                  <a:schemeClr val="accent1"/>
                </a:solidFill>
                <a:ea typeface="Verdana" panose="020B0604030504040204" pitchFamily="34" charset="0"/>
                <a:cs typeface="Calibri" panose="020F0502020204030204" pitchFamily="34" charset="0"/>
              </a:rPr>
              <a:t>Las Empresas 2</a:t>
            </a:r>
            <a:r>
              <a:rPr lang="es-ES" sz="1200" b="1" dirty="0">
                <a:solidFill>
                  <a:prstClr val="black"/>
                </a:solidFill>
                <a:ea typeface="Verdana" panose="020B0604030504040204" pitchFamily="34" charset="0"/>
                <a:cs typeface="Calibri" panose="020F0502020204030204" pitchFamily="34" charset="0"/>
              </a:rPr>
              <a:t> prendas de vestir, </a:t>
            </a:r>
            <a:r>
              <a:rPr lang="es-ES" sz="1200" b="1" dirty="0">
                <a:solidFill>
                  <a:schemeClr val="accent1"/>
                </a:solidFill>
                <a:ea typeface="Verdana" panose="020B0604030504040204" pitchFamily="34" charset="0"/>
                <a:cs typeface="Calibri" panose="020F0502020204030204" pitchFamily="34" charset="0"/>
              </a:rPr>
              <a:t>Las Empresas 3 </a:t>
            </a:r>
            <a:r>
              <a:rPr lang="es-ES" sz="1200" b="1" dirty="0">
                <a:solidFill>
                  <a:prstClr val="black"/>
                </a:solidFill>
                <a:ea typeface="Verdana" panose="020B0604030504040204" pitchFamily="34" charset="0"/>
                <a:cs typeface="Calibri" panose="020F0502020204030204" pitchFamily="34" charset="0"/>
              </a:rPr>
              <a:t>comercio al por menor de ferretería, pintura y vidrio en establecimientos especializados, </a:t>
            </a:r>
            <a:r>
              <a:rPr lang="es-ES" sz="1200" b="1" dirty="0">
                <a:solidFill>
                  <a:schemeClr val="accent1"/>
                </a:solidFill>
                <a:ea typeface="Verdana" panose="020B0604030504040204" pitchFamily="34" charset="0"/>
                <a:cs typeface="Calibri" panose="020F0502020204030204" pitchFamily="34" charset="0"/>
              </a:rPr>
              <a:t>Las Empresas 4 </a:t>
            </a:r>
            <a:r>
              <a:rPr lang="es-ES" sz="1200" b="1" dirty="0">
                <a:solidFill>
                  <a:prstClr val="black"/>
                </a:solidFill>
                <a:ea typeface="Verdana" panose="020B0604030504040204" pitchFamily="34" charset="0"/>
                <a:cs typeface="Calibri" panose="020F0502020204030204" pitchFamily="34" charset="0"/>
              </a:rPr>
              <a:t>consorcios de ventas de coches, especializados en marcas</a:t>
            </a:r>
            <a:endParaRPr lang="es-419" sz="1200" b="1" dirty="0"/>
          </a:p>
        </p:txBody>
      </p:sp>
    </p:spTree>
    <p:extLst>
      <p:ext uri="{BB962C8B-B14F-4D97-AF65-F5344CB8AC3E}">
        <p14:creationId xmlns:p14="http://schemas.microsoft.com/office/powerpoint/2010/main" val="42755513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de la diapositiva">
            <a:extLst>
              <a:ext uri="{FF2B5EF4-FFF2-40B4-BE49-F238E27FC236}">
                <a16:creationId xmlns:a16="http://schemas.microsoft.com/office/drawing/2014/main" id="{083C325F-F11B-412D-BA3F-DD90FCE17D0F}"/>
              </a:ext>
            </a:extLst>
          </p:cNvPr>
          <p:cNvSpPr>
            <a:spLocks noGrp="1"/>
          </p:cNvSpPr>
          <p:nvPr>
            <p:ph type="ctrTitle"/>
          </p:nvPr>
        </p:nvSpPr>
        <p:spPr>
          <a:xfrm>
            <a:off x="0" y="14221"/>
            <a:ext cx="9906000" cy="575712"/>
          </a:xfrm>
          <a:solidFill>
            <a:srgbClr val="FFFF00"/>
          </a:solidFill>
        </p:spPr>
        <p:txBody>
          <a:bodyPr/>
          <a:lstStyle/>
          <a:p>
            <a:pPr algn="ctr"/>
            <a:r>
              <a:rPr lang="es-419" dirty="0"/>
              <a:t/>
            </a:r>
            <a:br>
              <a:rPr lang="es-419" dirty="0"/>
            </a:br>
            <a:r>
              <a:rPr lang="es-419" sz="4000" dirty="0"/>
              <a:t>CONCLUSIONES GENERALES</a:t>
            </a:r>
          </a:p>
        </p:txBody>
      </p:sp>
      <p:sp>
        <p:nvSpPr>
          <p:cNvPr id="9" name="Círculo de Conclusión 1">
            <a:extLst>
              <a:ext uri="{FF2B5EF4-FFF2-40B4-BE49-F238E27FC236}">
                <a16:creationId xmlns:a16="http://schemas.microsoft.com/office/drawing/2014/main" id="{88631ECC-80AE-4D48-B0DD-9116401F1F51}"/>
              </a:ext>
            </a:extLst>
          </p:cNvPr>
          <p:cNvSpPr/>
          <p:nvPr/>
        </p:nvSpPr>
        <p:spPr>
          <a:xfrm>
            <a:off x="6748992" y="869974"/>
            <a:ext cx="2632500" cy="26325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s-419" sz="1600" dirty="0"/>
              <a:t>Conclusión 3</a:t>
            </a:r>
          </a:p>
          <a:p>
            <a:pPr algn="ctr"/>
            <a:r>
              <a:rPr lang="es-419" sz="1600" dirty="0"/>
              <a:t>Los precios irán aumentado, en todas las categorías de los comercios minoristas, incluso ya se están dando, en los proveedores de algunos de éstos comercios </a:t>
            </a:r>
          </a:p>
        </p:txBody>
      </p:sp>
      <p:sp>
        <p:nvSpPr>
          <p:cNvPr id="10" name="Círculo de Conclusión 2">
            <a:extLst>
              <a:ext uri="{FF2B5EF4-FFF2-40B4-BE49-F238E27FC236}">
                <a16:creationId xmlns:a16="http://schemas.microsoft.com/office/drawing/2014/main" id="{C3E0A781-B7AC-4F3F-B056-7D81D1A3194D}"/>
              </a:ext>
            </a:extLst>
          </p:cNvPr>
          <p:cNvSpPr/>
          <p:nvPr/>
        </p:nvSpPr>
        <p:spPr>
          <a:xfrm>
            <a:off x="3664092" y="840699"/>
            <a:ext cx="2736304" cy="26325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s-419" sz="1600" dirty="0"/>
              <a:t>Conclusión 2</a:t>
            </a:r>
          </a:p>
          <a:p>
            <a:pPr algn="ctr"/>
            <a:r>
              <a:rPr lang="es-419" sz="1600" dirty="0"/>
              <a:t> Se mantendrán los comercios minoristas a pesar de la guerra y de la subida de los precios, tanto de venta como de proveedores, manteniendo un stock moderado</a:t>
            </a:r>
          </a:p>
        </p:txBody>
      </p:sp>
      <p:sp>
        <p:nvSpPr>
          <p:cNvPr id="11" name="Círculo de Conclusión 3">
            <a:extLst>
              <a:ext uri="{FF2B5EF4-FFF2-40B4-BE49-F238E27FC236}">
                <a16:creationId xmlns:a16="http://schemas.microsoft.com/office/drawing/2014/main" id="{9206C0DA-4102-42A7-A007-C8068A71E989}"/>
              </a:ext>
            </a:extLst>
          </p:cNvPr>
          <p:cNvSpPr/>
          <p:nvPr/>
        </p:nvSpPr>
        <p:spPr>
          <a:xfrm>
            <a:off x="96953" y="920653"/>
            <a:ext cx="3096344" cy="26325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s-419" sz="1600" dirty="0"/>
              <a:t>Conclusión 1</a:t>
            </a:r>
          </a:p>
          <a:p>
            <a:pPr algn="ctr"/>
            <a:r>
              <a:rPr lang="es-419" sz="1600" dirty="0"/>
              <a:t>No habrá aumento de personal o de nuevos puestos, en la mayoría de las empresas de comercio minorista, ya que se mantendrán y/o disminuirán, en el peor de los casos</a:t>
            </a:r>
          </a:p>
        </p:txBody>
      </p:sp>
      <p:sp>
        <p:nvSpPr>
          <p:cNvPr id="13" name="Conector 12"/>
          <p:cNvSpPr/>
          <p:nvPr/>
        </p:nvSpPr>
        <p:spPr>
          <a:xfrm>
            <a:off x="117542" y="3633106"/>
            <a:ext cx="3179274" cy="2945488"/>
          </a:xfrm>
          <a:prstGeom prst="flowChartConnector">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Conclusión 4</a:t>
            </a:r>
          </a:p>
          <a:p>
            <a:pPr algn="ctr"/>
            <a:r>
              <a:rPr lang="es-ES" dirty="0"/>
              <a:t>Prevén que la situación económica, empeorará en un futuro próximo, no se sienten optimistas como consecuencia de la guerra y de la falta de liquidez de la sociedad española</a:t>
            </a:r>
          </a:p>
        </p:txBody>
      </p:sp>
      <p:sp>
        <p:nvSpPr>
          <p:cNvPr id="16" name="Conector 15"/>
          <p:cNvSpPr/>
          <p:nvPr/>
        </p:nvSpPr>
        <p:spPr>
          <a:xfrm>
            <a:off x="6285148" y="3633105"/>
            <a:ext cx="3096344" cy="2820231"/>
          </a:xfrm>
          <a:prstGeom prst="flowChartConnector">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1400" dirty="0"/>
              <a:t>Conclusión 6</a:t>
            </a:r>
          </a:p>
          <a:p>
            <a:pPr algn="ctr"/>
            <a:r>
              <a:rPr lang="es-ES" sz="1400" dirty="0"/>
              <a:t>Hay incertidumbre acerca de la marcha de los negocios también piensan que es difícil de predecir y un porcentaje muy bajo ha utilizado otro tipo de investigación de mercado para aumentar los ingresos de las empresas</a:t>
            </a:r>
          </a:p>
          <a:p>
            <a:pPr algn="ctr"/>
            <a:endParaRPr lang="es-ES" dirty="0"/>
          </a:p>
        </p:txBody>
      </p:sp>
      <p:sp>
        <p:nvSpPr>
          <p:cNvPr id="20" name="Conector 19"/>
          <p:cNvSpPr/>
          <p:nvPr/>
        </p:nvSpPr>
        <p:spPr>
          <a:xfrm>
            <a:off x="3368824" y="3723965"/>
            <a:ext cx="2464832" cy="2729371"/>
          </a:xfrm>
          <a:prstGeom prst="flowChartConnector">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dirty="0"/>
              <a:t>Conclusión 5 Prevén que la marcha del negocio empeorá durante los tres meses próximos.</a:t>
            </a:r>
          </a:p>
        </p:txBody>
      </p:sp>
    </p:spTree>
    <p:extLst>
      <p:ext uri="{BB962C8B-B14F-4D97-AF65-F5344CB8AC3E}">
        <p14:creationId xmlns:p14="http://schemas.microsoft.com/office/powerpoint/2010/main" val="26094204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p:cNvPicPr>
            <a:picLocks noGrp="1" noChangeAspect="1"/>
          </p:cNvPicPr>
          <p:nvPr>
            <p:ph sz="quarter" idx="11"/>
          </p:nvPr>
        </p:nvPicPr>
        <p:blipFill>
          <a:blip r:embed="rId2"/>
          <a:stretch>
            <a:fillRect/>
          </a:stretch>
        </p:blipFill>
        <p:spPr>
          <a:xfrm>
            <a:off x="0" y="0"/>
            <a:ext cx="9906000" cy="6858000"/>
          </a:xfrm>
          <a:prstGeom prst="rect">
            <a:avLst/>
          </a:prstGeom>
        </p:spPr>
      </p:pic>
      <p:sp>
        <p:nvSpPr>
          <p:cNvPr id="2" name="Título 1">
            <a:extLst>
              <a:ext uri="{FF2B5EF4-FFF2-40B4-BE49-F238E27FC236}">
                <a16:creationId xmlns:a16="http://schemas.microsoft.com/office/drawing/2014/main" id="{9956537B-2D7B-49BF-B93D-D51C0591CB56}"/>
              </a:ext>
            </a:extLst>
          </p:cNvPr>
          <p:cNvSpPr>
            <a:spLocks noGrp="1"/>
          </p:cNvSpPr>
          <p:nvPr>
            <p:ph type="ctrTitle"/>
          </p:nvPr>
        </p:nvSpPr>
        <p:spPr>
          <a:xfrm>
            <a:off x="344488" y="764704"/>
            <a:ext cx="9360000" cy="1080120"/>
          </a:xfrm>
          <a:solidFill>
            <a:schemeClr val="accent5">
              <a:lumMod val="60000"/>
              <a:lumOff val="40000"/>
            </a:schemeClr>
          </a:solidFill>
        </p:spPr>
        <p:txBody>
          <a:bodyPr/>
          <a:lstStyle/>
          <a:p>
            <a:r>
              <a:rPr lang="es-ES" dirty="0"/>
              <a:t>             </a:t>
            </a:r>
            <a:r>
              <a:rPr lang="es-ES" dirty="0"/>
              <a:t>¡</a:t>
            </a:r>
            <a:r>
              <a:rPr lang="es-ES" dirty="0" smtClean="0">
                <a:solidFill>
                  <a:schemeClr val="accent6">
                    <a:lumMod val="50000"/>
                  </a:schemeClr>
                </a:solidFill>
              </a:rPr>
              <a:t>MUCHAS GRACIAS!</a:t>
            </a:r>
            <a:endParaRPr lang="es-ES" dirty="0">
              <a:solidFill>
                <a:schemeClr val="accent6">
                  <a:lumMod val="50000"/>
                </a:schemeClr>
              </a:solidFill>
            </a:endParaRPr>
          </a:p>
        </p:txBody>
      </p:sp>
    </p:spTree>
    <p:extLst>
      <p:ext uri="{BB962C8B-B14F-4D97-AF65-F5344CB8AC3E}">
        <p14:creationId xmlns:p14="http://schemas.microsoft.com/office/powerpoint/2010/main" val="2101491110"/>
      </p:ext>
    </p:extLst>
  </p:cSld>
  <p:clrMapOvr>
    <a:masterClrMapping/>
  </p:clrMapOvr>
</p:sld>
</file>

<file path=ppt/theme/theme1.xml><?xml version="1.0" encoding="utf-8"?>
<a:theme xmlns:a="http://schemas.openxmlformats.org/drawingml/2006/main" name="Tema de Office">
  <a:themeElements>
    <a:clrScheme name="Custom 1">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666699"/>
      </a:hlink>
      <a:folHlink>
        <a:srgbClr val="666699"/>
      </a:folHlink>
    </a:clrScheme>
    <a:fontScheme name="Dino PPT">
      <a:majorFont>
        <a:latin typeface="Gill Sans MT"/>
        <a:ea typeface=""/>
        <a:cs typeface=""/>
      </a:majorFont>
      <a:minorFont>
        <a:latin typeface="Garamo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27138868_TF16411074_TF16411074" id="{10AA57BD-C703-49DC-940F-E79DD9E4485C}" vid="{B3455551-D15B-4D2A-9248-4240134AD9D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Presentación de informes educativos con modelos de dinosaurio</Template>
  <TotalTime>0</TotalTime>
  <Words>2394</Words>
  <Application>Microsoft Office PowerPoint</Application>
  <PresentationFormat>A4 (210 x 297 mm)</PresentationFormat>
  <Paragraphs>70</Paragraphs>
  <Slides>9</Slides>
  <Notes>6</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9</vt:i4>
      </vt:variant>
    </vt:vector>
  </HeadingPairs>
  <TitlesOfParts>
    <vt:vector size="18" baseType="lpstr">
      <vt:lpstr>Arial</vt:lpstr>
      <vt:lpstr>Arial Nova Cond</vt:lpstr>
      <vt:lpstr>Calibri</vt:lpstr>
      <vt:lpstr>Garamond</vt:lpstr>
      <vt:lpstr>Gill Sans MT</vt:lpstr>
      <vt:lpstr>Segoe UI Light</vt:lpstr>
      <vt:lpstr>Verdana</vt:lpstr>
      <vt:lpstr>Wingdings</vt:lpstr>
      <vt:lpstr>Tema de Office</vt:lpstr>
      <vt:lpstr>LA PERCEPCIÓN EMPRESARIAL ECONÓMICA ACTUAL ACERCA DE LA CONSTRUCCIÓN DE LA REALIDAD SOCIAL INFLUENCIADA POR LA ACTUAL SITUACIÓN GEOPOLÍTICA DE EUROPA</vt:lpstr>
      <vt:lpstr>DESCRIPCIÓN GENERAL DEL PROYECTO </vt:lpstr>
      <vt:lpstr>OBJETO DEL PROYECTO DE ESTUDIO DE INVESTIGACIÓN</vt:lpstr>
      <vt:lpstr>OBJETIVO DEL PROYECTO DE INVESTIGACIÓN</vt:lpstr>
      <vt:lpstr>  Metodología de la Investigación</vt:lpstr>
      <vt:lpstr>  PROCEDIMIENTO</vt:lpstr>
      <vt:lpstr> Datos/Observaciones Escala de Liebert</vt:lpstr>
      <vt:lpstr> CONCLUSIONES GENERALES</vt:lpstr>
      <vt:lpstr>             ¡MUCHAS GRACIAS!</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2022-03-04T17:56:22Z</dcterms:created>
  <dcterms:modified xsi:type="dcterms:W3CDTF">2022-03-10T16:56:23Z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marmil@microsoft.com</vt:lpwstr>
  </property>
  <property fmtid="{D5CDD505-2E9C-101B-9397-08002B2CF9AE}" pid="5" name="MSIP_Label_f42aa342-8706-4288-bd11-ebb85995028c_SetDate">
    <vt:lpwstr>2018-03-23T18:03:51.8678326Z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